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72" r:id="rId5"/>
    <p:sldId id="372" r:id="rId6"/>
    <p:sldId id="261" r:id="rId7"/>
    <p:sldId id="264" r:id="rId8"/>
    <p:sldId id="308" r:id="rId9"/>
    <p:sldId id="309" r:id="rId10"/>
    <p:sldId id="310" r:id="rId11"/>
    <p:sldId id="296" r:id="rId12"/>
    <p:sldId id="312" r:id="rId13"/>
    <p:sldId id="313" r:id="rId14"/>
    <p:sldId id="314" r:id="rId15"/>
    <p:sldId id="315" r:id="rId16"/>
    <p:sldId id="316" r:id="rId17"/>
    <p:sldId id="273" r:id="rId18"/>
    <p:sldId id="373" r:id="rId19"/>
    <p:sldId id="317" r:id="rId20"/>
    <p:sldId id="300" r:id="rId21"/>
    <p:sldId id="374" r:id="rId22"/>
    <p:sldId id="375" r:id="rId23"/>
    <p:sldId id="376" r:id="rId24"/>
    <p:sldId id="377" r:id="rId25"/>
    <p:sldId id="378" r:id="rId26"/>
    <p:sldId id="379" r:id="rId27"/>
    <p:sldId id="318" r:id="rId28"/>
    <p:sldId id="319" r:id="rId29"/>
    <p:sldId id="351" r:id="rId30"/>
    <p:sldId id="320" r:id="rId31"/>
    <p:sldId id="321" r:id="rId32"/>
    <p:sldId id="322" r:id="rId33"/>
    <p:sldId id="323" r:id="rId34"/>
    <p:sldId id="324" r:id="rId35"/>
    <p:sldId id="325" r:id="rId36"/>
    <p:sldId id="326"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2" r:id="rId61"/>
    <p:sldId id="354" r:id="rId62"/>
    <p:sldId id="355" r:id="rId63"/>
    <p:sldId id="368" r:id="rId64"/>
    <p:sldId id="369" r:id="rId65"/>
    <p:sldId id="370" r:id="rId66"/>
    <p:sldId id="371" r:id="rId67"/>
    <p:sldId id="356" r:id="rId68"/>
    <p:sldId id="299" r:id="rId69"/>
    <p:sldId id="357" r:id="rId70"/>
    <p:sldId id="358" r:id="rId71"/>
    <p:sldId id="360" r:id="rId72"/>
    <p:sldId id="359" r:id="rId73"/>
    <p:sldId id="361" r:id="rId74"/>
    <p:sldId id="362" r:id="rId75"/>
    <p:sldId id="363" r:id="rId76"/>
    <p:sldId id="364" r:id="rId77"/>
    <p:sldId id="365" r:id="rId78"/>
    <p:sldId id="366" r:id="rId79"/>
    <p:sldId id="295" r:id="rId80"/>
    <p:sldId id="367" r:id="rId8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03CC40E-6CF5-4549-921C-26EC488C98B2}">
          <p14:sldIdLst>
            <p14:sldId id="256"/>
            <p14:sldId id="272"/>
            <p14:sldId id="372"/>
            <p14:sldId id="261"/>
            <p14:sldId id="264"/>
            <p14:sldId id="308"/>
            <p14:sldId id="309"/>
            <p14:sldId id="310"/>
            <p14:sldId id="296"/>
            <p14:sldId id="312"/>
            <p14:sldId id="313"/>
            <p14:sldId id="314"/>
            <p14:sldId id="315"/>
            <p14:sldId id="316"/>
            <p14:sldId id="273"/>
            <p14:sldId id="373"/>
            <p14:sldId id="317"/>
            <p14:sldId id="300"/>
            <p14:sldId id="374"/>
            <p14:sldId id="375"/>
            <p14:sldId id="376"/>
            <p14:sldId id="377"/>
            <p14:sldId id="378"/>
            <p14:sldId id="379"/>
            <p14:sldId id="318"/>
            <p14:sldId id="319"/>
            <p14:sldId id="351"/>
            <p14:sldId id="320"/>
            <p14:sldId id="321"/>
            <p14:sldId id="322"/>
            <p14:sldId id="323"/>
            <p14:sldId id="324"/>
            <p14:sldId id="325"/>
            <p14:sldId id="326"/>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2"/>
            <p14:sldId id="354"/>
            <p14:sldId id="355"/>
            <p14:sldId id="368"/>
            <p14:sldId id="369"/>
            <p14:sldId id="370"/>
            <p14:sldId id="371"/>
            <p14:sldId id="356"/>
            <p14:sldId id="299"/>
            <p14:sldId id="357"/>
            <p14:sldId id="358"/>
            <p14:sldId id="360"/>
            <p14:sldId id="359"/>
            <p14:sldId id="361"/>
            <p14:sldId id="362"/>
            <p14:sldId id="363"/>
            <p14:sldId id="364"/>
            <p14:sldId id="365"/>
            <p14:sldId id="366"/>
            <p14:sldId id="295"/>
          </p14:sldIdLst>
        </p14:section>
        <p14:section name="Sección sin título" id="{76A954D1-AF36-47D3-952E-C54B31AB9569}">
          <p14:sldIdLst>
            <p14:sldId id="367"/>
          </p14:sldIdLst>
        </p14:section>
      </p14:sectionLst>
    </p:ex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67"/>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1.xml"/><Relationship Id="rId1" Type="http://schemas.openxmlformats.org/officeDocument/2006/relationships/video" Target="https://www.youtube.com/embed/t7lYA7DhmQc?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s://panamahitek.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828237" y="3221665"/>
            <a:ext cx="5887263" cy="707886"/>
          </a:xfrm>
          <a:prstGeom prst="rect">
            <a:avLst/>
          </a:prstGeom>
          <a:noFill/>
        </p:spPr>
        <p:txBody>
          <a:bodyPr wrap="square" rtlCol="0" anchor="ctr">
            <a:spAutoFit/>
          </a:bodyPr>
          <a:lstStyle/>
          <a:p>
            <a:pPr algn="ctr"/>
            <a:r>
              <a:rPr lang="es-ES" sz="4000" b="1" dirty="0">
                <a:solidFill>
                  <a:schemeClr val="bg1"/>
                </a:solidFill>
                <a:latin typeface="Agency FB" panose="020B0503020202020204" pitchFamily="34" charset="0"/>
              </a:rPr>
              <a:t>Introducción a Machine </a:t>
            </a:r>
            <a:r>
              <a:rPr lang="es-ES" sz="4000" b="1" dirty="0" err="1">
                <a:solidFill>
                  <a:schemeClr val="bg1"/>
                </a:solidFill>
                <a:latin typeface="Agency FB" panose="020B0503020202020204" pitchFamily="34" charset="0"/>
              </a:rPr>
              <a:t>Learning</a:t>
            </a:r>
            <a:endParaRPr lang="ko-KR" altLang="en-US" sz="4000" b="1" dirty="0">
              <a:solidFill>
                <a:schemeClr val="bg1"/>
              </a:solidFill>
              <a:latin typeface="Agency FB" panose="020B0503020202020204" pitchFamily="34" charset="0"/>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008448" y="3817563"/>
            <a:ext cx="5655013" cy="1692771"/>
          </a:xfrm>
          <a:prstGeom prst="rect">
            <a:avLst/>
          </a:prstGeom>
          <a:noFill/>
        </p:spPr>
        <p:txBody>
          <a:bodyPr wrap="square" rtlCol="0" anchor="ctr">
            <a:spAutoFit/>
          </a:bodyPr>
          <a:lstStyle/>
          <a:p>
            <a:r>
              <a:rPr lang="es-ES" altLang="ko-KR" sz="1600" dirty="0">
                <a:solidFill>
                  <a:srgbClr val="002060"/>
                </a:solidFill>
                <a:latin typeface="Century Gothic" panose="020B0502020202020204" pitchFamily="34" charset="0"/>
                <a:ea typeface="Tahoma" panose="020B0604030504040204" pitchFamily="34" charset="0"/>
                <a:cs typeface="Tahoma" panose="020B0604030504040204" pitchFamily="34" charset="0"/>
              </a:rPr>
              <a:t>Presentado por el </a:t>
            </a:r>
            <a:r>
              <a:rPr lang="es-ES" altLang="ko-KR" sz="1600" b="1" dirty="0">
                <a:solidFill>
                  <a:srgbClr val="002060"/>
                </a:solidFill>
                <a:latin typeface="Century Gothic" panose="020B0502020202020204" pitchFamily="34" charset="0"/>
                <a:ea typeface="Tahoma" panose="020B0604030504040204" pitchFamily="34" charset="0"/>
                <a:cs typeface="Tahoma" panose="020B0604030504040204" pitchFamily="34" charset="0"/>
              </a:rPr>
              <a:t>Ing. Antony García González, M. Sc.</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Ingeniero Electromecánico</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Investigador en Universidad Tecnológica de Panamá</a:t>
            </a:r>
          </a:p>
          <a:p>
            <a:pPr marL="117475">
              <a:lnSpc>
                <a:spcPct val="150000"/>
              </a:lnSpc>
            </a:pP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Estudiante de Doctorado en Worcester </a:t>
            </a:r>
            <a:r>
              <a:rPr lang="es-ES" altLang="ko-KR" sz="1200" dirty="0" err="1">
                <a:solidFill>
                  <a:srgbClr val="002060"/>
                </a:solidFill>
                <a:latin typeface="Century Gothic" panose="020B0502020202020204" pitchFamily="34" charset="0"/>
                <a:ea typeface="Tahoma" panose="020B0604030504040204" pitchFamily="34" charset="0"/>
                <a:cs typeface="Tahoma" panose="020B0604030504040204" pitchFamily="34" charset="0"/>
              </a:rPr>
              <a:t>Polytechnic</a:t>
            </a: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a:t>
            </a:r>
            <a:r>
              <a:rPr lang="es-ES" altLang="ko-KR" sz="1200" dirty="0" err="1">
                <a:solidFill>
                  <a:srgbClr val="002060"/>
                </a:solidFill>
                <a:latin typeface="Century Gothic" panose="020B0502020202020204" pitchFamily="34" charset="0"/>
                <a:ea typeface="Tahoma" panose="020B0604030504040204" pitchFamily="34" charset="0"/>
                <a:cs typeface="Tahoma" panose="020B0604030504040204" pitchFamily="34" charset="0"/>
              </a:rPr>
              <a:t>Institute</a:t>
            </a:r>
            <a:r>
              <a:rPr lang="es-ES" altLang="ko-KR" sz="1200" dirty="0">
                <a:solidFill>
                  <a:srgbClr val="002060"/>
                </a:solidFill>
                <a:latin typeface="Century Gothic" panose="020B0502020202020204" pitchFamily="34" charset="0"/>
                <a:ea typeface="Tahoma" panose="020B0604030504040204" pitchFamily="34" charset="0"/>
                <a:cs typeface="Tahoma" panose="020B0604030504040204" pitchFamily="34" charset="0"/>
              </a:rPr>
              <a:t> en Worcester, Massachusetts, Estados Unidos</a:t>
            </a:r>
          </a:p>
          <a:p>
            <a:endParaRPr lang="es-ES" altLang="ko-KR" sz="14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Reinforcement learning</a:t>
            </a:r>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256296" y="1803081"/>
            <a:ext cx="2195918" cy="4316301"/>
            <a:chOff x="4351496" y="0"/>
            <a:chExt cx="3489008" cy="6858000"/>
          </a:xfrm>
          <a:solidFill>
            <a:schemeClr val="accent1"/>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pic>
        <p:nvPicPr>
          <p:cNvPr id="3" name="Elementos multimedia en línea 2" title="Agente de Inteligencia Artificial entrenado para jugar Atari Breakout">
            <a:hlinkClick r:id="" action="ppaction://media"/>
            <a:extLst>
              <a:ext uri="{FF2B5EF4-FFF2-40B4-BE49-F238E27FC236}">
                <a16:creationId xmlns:a16="http://schemas.microsoft.com/office/drawing/2014/main" id="{96867B3E-300F-9655-A7A5-94F63531B1AB}"/>
              </a:ext>
            </a:extLst>
          </p:cNvPr>
          <p:cNvPicPr>
            <a:picLocks noRot="1" noChangeAspect="1"/>
          </p:cNvPicPr>
          <p:nvPr>
            <a:videoFile r:link="rId1"/>
          </p:nvPr>
        </p:nvPicPr>
        <p:blipFill>
          <a:blip r:embed="rId3"/>
          <a:stretch>
            <a:fillRect/>
          </a:stretch>
        </p:blipFill>
        <p:spPr>
          <a:xfrm>
            <a:off x="3077320" y="1680099"/>
            <a:ext cx="8355812" cy="4721034"/>
          </a:xfrm>
          <a:prstGeom prst="rect">
            <a:avLst/>
          </a:prstGeom>
        </p:spPr>
      </p:pic>
    </p:spTree>
    <p:extLst>
      <p:ext uri="{BB962C8B-B14F-4D97-AF65-F5344CB8AC3E}">
        <p14:creationId xmlns:p14="http://schemas.microsoft.com/office/powerpoint/2010/main" val="36643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Supervised Learning</a:t>
            </a:r>
          </a:p>
        </p:txBody>
      </p:sp>
      <p:sp>
        <p:nvSpPr>
          <p:cNvPr id="14" name="CuadroTexto 13">
            <a:extLst>
              <a:ext uri="{FF2B5EF4-FFF2-40B4-BE49-F238E27FC236}">
                <a16:creationId xmlns:a16="http://schemas.microsoft.com/office/drawing/2014/main" id="{823C3DAC-B8D7-E96C-86C1-4C5754FCE299}"/>
              </a:ext>
            </a:extLst>
          </p:cNvPr>
          <p:cNvSpPr txBox="1"/>
          <p:nvPr/>
        </p:nvSpPr>
        <p:spPr>
          <a:xfrm>
            <a:off x="3015089" y="1439793"/>
            <a:ext cx="8536159" cy="5078698"/>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Aprendizaje Supervisado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paradigma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en el cual un algoritmo aprende a partir de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datos de entrenamiento etiquetados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para realizar predicciones o tomar decisiones. </a:t>
            </a: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aprendizaje supervisado, los datos de entrada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features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emparejan con las correspondientes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etiquetas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de salida o valores objetivo. </a:t>
            </a: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objetivo es que el algoritmo aprenda una función de mapeo que pueda generalizar y predecir con precisión las etiquetas de salida para datos de entrada nuevos o no vistos.</a:t>
            </a:r>
          </a:p>
          <a:p>
            <a:pPr marL="285750" indent="-285750" algn="just">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aprendizaje supervisado se utiliza comúnmente para tareas como 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regresión</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(predicción de valores numéricos continuos) y 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clasificación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(predicción de etiquetas categóricas). </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3" name="Group 420">
            <a:extLst>
              <a:ext uri="{FF2B5EF4-FFF2-40B4-BE49-F238E27FC236}">
                <a16:creationId xmlns:a16="http://schemas.microsoft.com/office/drawing/2014/main" id="{9B09F0EE-B5AD-2D44-AB3A-A9B13CA39607}"/>
              </a:ext>
            </a:extLst>
          </p:cNvPr>
          <p:cNvGrpSpPr/>
          <p:nvPr/>
        </p:nvGrpSpPr>
        <p:grpSpPr>
          <a:xfrm>
            <a:off x="162778" y="3007703"/>
            <a:ext cx="2711436" cy="1942878"/>
            <a:chOff x="2491486" y="2166705"/>
            <a:chExt cx="4786450" cy="3429727"/>
          </a:xfrm>
        </p:grpSpPr>
        <p:grpSp>
          <p:nvGrpSpPr>
            <p:cNvPr id="4" name="Graphic 166">
              <a:extLst>
                <a:ext uri="{FF2B5EF4-FFF2-40B4-BE49-F238E27FC236}">
                  <a16:creationId xmlns:a16="http://schemas.microsoft.com/office/drawing/2014/main" id="{7D43C233-F6C8-DA7E-53CA-CC4FCF3CF736}"/>
                </a:ext>
              </a:extLst>
            </p:cNvPr>
            <p:cNvGrpSpPr/>
            <p:nvPr/>
          </p:nvGrpSpPr>
          <p:grpSpPr>
            <a:xfrm rot="10800000">
              <a:off x="2739541" y="2574234"/>
              <a:ext cx="3581400" cy="752475"/>
              <a:chOff x="4305300" y="3052762"/>
              <a:chExt cx="3581400" cy="752475"/>
            </a:xfrm>
            <a:solidFill>
              <a:schemeClr val="accent1"/>
            </a:solidFill>
          </p:grpSpPr>
          <p:sp>
            <p:nvSpPr>
              <p:cNvPr id="353" name="Freeform: Shape 168">
                <a:extLst>
                  <a:ext uri="{FF2B5EF4-FFF2-40B4-BE49-F238E27FC236}">
                    <a16:creationId xmlns:a16="http://schemas.microsoft.com/office/drawing/2014/main" id="{977A55B8-ED88-2FB7-4FF4-E80A380F89F1}"/>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54" name="Freeform: Shape 169">
                <a:extLst>
                  <a:ext uri="{FF2B5EF4-FFF2-40B4-BE49-F238E27FC236}">
                    <a16:creationId xmlns:a16="http://schemas.microsoft.com/office/drawing/2014/main" id="{B80656D4-857C-A0F0-303F-DD7A0BAF71C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55" name="Freeform: Shape 170">
                <a:extLst>
                  <a:ext uri="{FF2B5EF4-FFF2-40B4-BE49-F238E27FC236}">
                    <a16:creationId xmlns:a16="http://schemas.microsoft.com/office/drawing/2014/main" id="{FF16D997-36AB-8A76-1A40-C7F7DDD7AA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56" name="Freeform: Shape 171">
                <a:extLst>
                  <a:ext uri="{FF2B5EF4-FFF2-40B4-BE49-F238E27FC236}">
                    <a16:creationId xmlns:a16="http://schemas.microsoft.com/office/drawing/2014/main" id="{5A04E7E5-E622-E1C2-D8E8-8219296F84A5}"/>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57" name="Freeform: Shape 172">
                <a:extLst>
                  <a:ext uri="{FF2B5EF4-FFF2-40B4-BE49-F238E27FC236}">
                    <a16:creationId xmlns:a16="http://schemas.microsoft.com/office/drawing/2014/main" id="{B65ECF96-A7C3-392B-774B-D89C1667158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58" name="Freeform: Shape 173">
                <a:extLst>
                  <a:ext uri="{FF2B5EF4-FFF2-40B4-BE49-F238E27FC236}">
                    <a16:creationId xmlns:a16="http://schemas.microsoft.com/office/drawing/2014/main" id="{4B38B66D-CE92-39EF-E235-BC677167283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59" name="Freeform: Shape 174">
                <a:extLst>
                  <a:ext uri="{FF2B5EF4-FFF2-40B4-BE49-F238E27FC236}">
                    <a16:creationId xmlns:a16="http://schemas.microsoft.com/office/drawing/2014/main" id="{7036721A-26EF-EB6A-102B-F1FE1A167DB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60" name="Freeform: Shape 175">
                <a:extLst>
                  <a:ext uri="{FF2B5EF4-FFF2-40B4-BE49-F238E27FC236}">
                    <a16:creationId xmlns:a16="http://schemas.microsoft.com/office/drawing/2014/main" id="{8326A12B-9F3A-5411-531D-A02A8446A2F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61" name="Freeform: Shape 176">
                <a:extLst>
                  <a:ext uri="{FF2B5EF4-FFF2-40B4-BE49-F238E27FC236}">
                    <a16:creationId xmlns:a16="http://schemas.microsoft.com/office/drawing/2014/main" id="{767E8FFC-4A82-3A2C-FDA4-71FE614B3D0F}"/>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62" name="Freeform: Shape 177">
                <a:extLst>
                  <a:ext uri="{FF2B5EF4-FFF2-40B4-BE49-F238E27FC236}">
                    <a16:creationId xmlns:a16="http://schemas.microsoft.com/office/drawing/2014/main" id="{1CAEA361-8F4D-4161-DD8F-A370589D0E0A}"/>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63" name="Freeform: Shape 178">
                <a:extLst>
                  <a:ext uri="{FF2B5EF4-FFF2-40B4-BE49-F238E27FC236}">
                    <a16:creationId xmlns:a16="http://schemas.microsoft.com/office/drawing/2014/main" id="{D6446D43-FBBA-5E70-4452-4FEB8973D4C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64" name="Freeform: Shape 179">
                <a:extLst>
                  <a:ext uri="{FF2B5EF4-FFF2-40B4-BE49-F238E27FC236}">
                    <a16:creationId xmlns:a16="http://schemas.microsoft.com/office/drawing/2014/main" id="{69A8D18B-84F0-5A9E-4E4E-9A3341282633}"/>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65" name="Freeform: Shape 180">
                <a:extLst>
                  <a:ext uri="{FF2B5EF4-FFF2-40B4-BE49-F238E27FC236}">
                    <a16:creationId xmlns:a16="http://schemas.microsoft.com/office/drawing/2014/main" id="{6C531FCC-837C-7A7B-B412-4F2A68041A79}"/>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66" name="Freeform: Shape 181">
                <a:extLst>
                  <a:ext uri="{FF2B5EF4-FFF2-40B4-BE49-F238E27FC236}">
                    <a16:creationId xmlns:a16="http://schemas.microsoft.com/office/drawing/2014/main" id="{D20B2994-B00D-DE8C-A17F-60D4B401731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67" name="Freeform: Shape 182">
                <a:extLst>
                  <a:ext uri="{FF2B5EF4-FFF2-40B4-BE49-F238E27FC236}">
                    <a16:creationId xmlns:a16="http://schemas.microsoft.com/office/drawing/2014/main" id="{8FDEFFF2-20F3-F2B2-D198-D3E86D655E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68" name="Freeform: Shape 183">
                <a:extLst>
                  <a:ext uri="{FF2B5EF4-FFF2-40B4-BE49-F238E27FC236}">
                    <a16:creationId xmlns:a16="http://schemas.microsoft.com/office/drawing/2014/main" id="{1D1010AE-E14E-9943-542D-18D97E89E1AA}"/>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69" name="Freeform: Shape 184">
                <a:extLst>
                  <a:ext uri="{FF2B5EF4-FFF2-40B4-BE49-F238E27FC236}">
                    <a16:creationId xmlns:a16="http://schemas.microsoft.com/office/drawing/2014/main" id="{53ACEB1F-0364-4706-DD6B-F6E82698F58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70" name="Freeform: Shape 185">
                <a:extLst>
                  <a:ext uri="{FF2B5EF4-FFF2-40B4-BE49-F238E27FC236}">
                    <a16:creationId xmlns:a16="http://schemas.microsoft.com/office/drawing/2014/main" id="{E6E390F6-5878-8076-2461-E5A623E9E63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71" name="Freeform: Shape 186">
                <a:extLst>
                  <a:ext uri="{FF2B5EF4-FFF2-40B4-BE49-F238E27FC236}">
                    <a16:creationId xmlns:a16="http://schemas.microsoft.com/office/drawing/2014/main" id="{1EBB896C-1579-BB26-957D-4FB164F16EF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72" name="Freeform: Shape 187">
                <a:extLst>
                  <a:ext uri="{FF2B5EF4-FFF2-40B4-BE49-F238E27FC236}">
                    <a16:creationId xmlns:a16="http://schemas.microsoft.com/office/drawing/2014/main" id="{7E6793C8-543E-B74C-9509-C17EC923C90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 name="Graphic 189">
              <a:extLst>
                <a:ext uri="{FF2B5EF4-FFF2-40B4-BE49-F238E27FC236}">
                  <a16:creationId xmlns:a16="http://schemas.microsoft.com/office/drawing/2014/main" id="{9B881C23-50F7-2FF9-2B44-708C2CD502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6" name="Graphic 190">
              <a:extLst>
                <a:ext uri="{FF2B5EF4-FFF2-40B4-BE49-F238E27FC236}">
                  <a16:creationId xmlns:a16="http://schemas.microsoft.com/office/drawing/2014/main" id="{8B50B5EC-4423-0BDA-8937-96CE54DF16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7" name="Graphic 191">
              <a:extLst>
                <a:ext uri="{FF2B5EF4-FFF2-40B4-BE49-F238E27FC236}">
                  <a16:creationId xmlns:a16="http://schemas.microsoft.com/office/drawing/2014/main" id="{BB4FB0C8-1977-F0B2-6C27-B54A0B464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8" name="Graphic 166">
              <a:extLst>
                <a:ext uri="{FF2B5EF4-FFF2-40B4-BE49-F238E27FC236}">
                  <a16:creationId xmlns:a16="http://schemas.microsoft.com/office/drawing/2014/main" id="{C104D5DE-143F-4333-FA94-B3CB85E46D60}"/>
                </a:ext>
              </a:extLst>
            </p:cNvPr>
            <p:cNvGrpSpPr/>
            <p:nvPr/>
          </p:nvGrpSpPr>
          <p:grpSpPr>
            <a:xfrm rot="10800000">
              <a:off x="2854450" y="3801472"/>
              <a:ext cx="3581400" cy="752475"/>
              <a:chOff x="4305300" y="3052762"/>
              <a:chExt cx="3581400" cy="752475"/>
            </a:xfrm>
            <a:solidFill>
              <a:schemeClr val="accent1"/>
            </a:solidFill>
          </p:grpSpPr>
          <p:sp>
            <p:nvSpPr>
              <p:cNvPr id="333" name="Freeform: Shape 193">
                <a:extLst>
                  <a:ext uri="{FF2B5EF4-FFF2-40B4-BE49-F238E27FC236}">
                    <a16:creationId xmlns:a16="http://schemas.microsoft.com/office/drawing/2014/main" id="{09923277-1CD2-7C4A-9D10-4031421A1C9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34" name="Freeform: Shape 194">
                <a:extLst>
                  <a:ext uri="{FF2B5EF4-FFF2-40B4-BE49-F238E27FC236}">
                    <a16:creationId xmlns:a16="http://schemas.microsoft.com/office/drawing/2014/main" id="{CC72B2ED-1E31-CB28-227C-BEB8E6E2A82C}"/>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35" name="Freeform: Shape 195">
                <a:extLst>
                  <a:ext uri="{FF2B5EF4-FFF2-40B4-BE49-F238E27FC236}">
                    <a16:creationId xmlns:a16="http://schemas.microsoft.com/office/drawing/2014/main" id="{A6DA8145-13C6-B7E0-D7D6-380B2B0BCCA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36" name="Freeform: Shape 196">
                <a:extLst>
                  <a:ext uri="{FF2B5EF4-FFF2-40B4-BE49-F238E27FC236}">
                    <a16:creationId xmlns:a16="http://schemas.microsoft.com/office/drawing/2014/main" id="{6ADE6724-BE84-F1EF-8195-BB22E67ED46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37" name="Freeform: Shape 197">
                <a:extLst>
                  <a:ext uri="{FF2B5EF4-FFF2-40B4-BE49-F238E27FC236}">
                    <a16:creationId xmlns:a16="http://schemas.microsoft.com/office/drawing/2014/main" id="{81446E44-FBFD-8D3F-20B5-ED443F07650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38" name="Freeform: Shape 198">
                <a:extLst>
                  <a:ext uri="{FF2B5EF4-FFF2-40B4-BE49-F238E27FC236}">
                    <a16:creationId xmlns:a16="http://schemas.microsoft.com/office/drawing/2014/main" id="{D28FF534-F282-53F8-8118-C371F5CECD3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39" name="Freeform: Shape 199">
                <a:extLst>
                  <a:ext uri="{FF2B5EF4-FFF2-40B4-BE49-F238E27FC236}">
                    <a16:creationId xmlns:a16="http://schemas.microsoft.com/office/drawing/2014/main" id="{96C7FA41-6227-8801-843E-1D3BF5FD256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40" name="Freeform: Shape 200">
                <a:extLst>
                  <a:ext uri="{FF2B5EF4-FFF2-40B4-BE49-F238E27FC236}">
                    <a16:creationId xmlns:a16="http://schemas.microsoft.com/office/drawing/2014/main" id="{AF85BC36-0E29-0F87-4E1C-1AE6C28B5029}"/>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41" name="Freeform: Shape 201">
                <a:extLst>
                  <a:ext uri="{FF2B5EF4-FFF2-40B4-BE49-F238E27FC236}">
                    <a16:creationId xmlns:a16="http://schemas.microsoft.com/office/drawing/2014/main" id="{D3ABFE93-5FFA-52BC-6D88-9459DE62DD84}"/>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42" name="Freeform: Shape 202">
                <a:extLst>
                  <a:ext uri="{FF2B5EF4-FFF2-40B4-BE49-F238E27FC236}">
                    <a16:creationId xmlns:a16="http://schemas.microsoft.com/office/drawing/2014/main" id="{5306F0FB-E5F3-6DC8-5EA9-C2AD62F0241D}"/>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43" name="Freeform: Shape 203">
                <a:extLst>
                  <a:ext uri="{FF2B5EF4-FFF2-40B4-BE49-F238E27FC236}">
                    <a16:creationId xmlns:a16="http://schemas.microsoft.com/office/drawing/2014/main" id="{C65BEB9E-9606-ED8E-CCB1-77132550E65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44" name="Freeform: Shape 204">
                <a:extLst>
                  <a:ext uri="{FF2B5EF4-FFF2-40B4-BE49-F238E27FC236}">
                    <a16:creationId xmlns:a16="http://schemas.microsoft.com/office/drawing/2014/main" id="{6A5455E2-4DBD-6DA2-98A1-3E8E2F313DF2}"/>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45" name="Freeform: Shape 205">
                <a:extLst>
                  <a:ext uri="{FF2B5EF4-FFF2-40B4-BE49-F238E27FC236}">
                    <a16:creationId xmlns:a16="http://schemas.microsoft.com/office/drawing/2014/main" id="{6241C75F-7672-97B2-A14C-60AB596D74C9}"/>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46" name="Freeform: Shape 206">
                <a:extLst>
                  <a:ext uri="{FF2B5EF4-FFF2-40B4-BE49-F238E27FC236}">
                    <a16:creationId xmlns:a16="http://schemas.microsoft.com/office/drawing/2014/main" id="{CA1ED40A-826C-7C44-9BDD-09DA73BC5801}"/>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47" name="Freeform: Shape 207">
                <a:extLst>
                  <a:ext uri="{FF2B5EF4-FFF2-40B4-BE49-F238E27FC236}">
                    <a16:creationId xmlns:a16="http://schemas.microsoft.com/office/drawing/2014/main" id="{12AA6D4F-2955-2D6F-7F95-C49921DBFC5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48" name="Freeform: Shape 208">
                <a:extLst>
                  <a:ext uri="{FF2B5EF4-FFF2-40B4-BE49-F238E27FC236}">
                    <a16:creationId xmlns:a16="http://schemas.microsoft.com/office/drawing/2014/main" id="{9F098395-E96B-5D88-1F72-DABD852C6C2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49" name="Freeform: Shape 209">
                <a:extLst>
                  <a:ext uri="{FF2B5EF4-FFF2-40B4-BE49-F238E27FC236}">
                    <a16:creationId xmlns:a16="http://schemas.microsoft.com/office/drawing/2014/main" id="{810FAE87-4450-4A1A-CE3B-04EC0EAFC5BB}"/>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50" name="Freeform: Shape 210">
                <a:extLst>
                  <a:ext uri="{FF2B5EF4-FFF2-40B4-BE49-F238E27FC236}">
                    <a16:creationId xmlns:a16="http://schemas.microsoft.com/office/drawing/2014/main" id="{D9B93AD6-D3C9-B2A2-9C1A-F20F88A4B3C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51" name="Freeform: Shape 211">
                <a:extLst>
                  <a:ext uri="{FF2B5EF4-FFF2-40B4-BE49-F238E27FC236}">
                    <a16:creationId xmlns:a16="http://schemas.microsoft.com/office/drawing/2014/main" id="{A12ED2B7-0A75-5935-D90F-D8BDD35A8416}"/>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52" name="Freeform: Shape 212">
                <a:extLst>
                  <a:ext uri="{FF2B5EF4-FFF2-40B4-BE49-F238E27FC236}">
                    <a16:creationId xmlns:a16="http://schemas.microsoft.com/office/drawing/2014/main" id="{52B6A237-EE2F-7898-7B8C-33E27BE20D6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9" name="Graphic 166">
              <a:extLst>
                <a:ext uri="{FF2B5EF4-FFF2-40B4-BE49-F238E27FC236}">
                  <a16:creationId xmlns:a16="http://schemas.microsoft.com/office/drawing/2014/main" id="{F454E18C-799E-695B-9847-9F37208633EF}"/>
                </a:ext>
              </a:extLst>
            </p:cNvPr>
            <p:cNvGrpSpPr/>
            <p:nvPr/>
          </p:nvGrpSpPr>
          <p:grpSpPr>
            <a:xfrm>
              <a:off x="3823543" y="2188695"/>
              <a:ext cx="2667773" cy="560516"/>
              <a:chOff x="4305300" y="3052762"/>
              <a:chExt cx="3581400" cy="752475"/>
            </a:xfrm>
            <a:solidFill>
              <a:schemeClr val="accent1"/>
            </a:solidFill>
          </p:grpSpPr>
          <p:sp>
            <p:nvSpPr>
              <p:cNvPr id="313" name="Freeform: Shape 214">
                <a:extLst>
                  <a:ext uri="{FF2B5EF4-FFF2-40B4-BE49-F238E27FC236}">
                    <a16:creationId xmlns:a16="http://schemas.microsoft.com/office/drawing/2014/main" id="{2AA434F3-63C8-8CBB-0AE7-4C9223988A1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314" name="Freeform: Shape 215">
                <a:extLst>
                  <a:ext uri="{FF2B5EF4-FFF2-40B4-BE49-F238E27FC236}">
                    <a16:creationId xmlns:a16="http://schemas.microsoft.com/office/drawing/2014/main" id="{656D0B04-1EBA-93F8-3759-61F685C30DFC}"/>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315" name="Freeform: Shape 216">
                <a:extLst>
                  <a:ext uri="{FF2B5EF4-FFF2-40B4-BE49-F238E27FC236}">
                    <a16:creationId xmlns:a16="http://schemas.microsoft.com/office/drawing/2014/main" id="{54805577-F464-E920-444C-193792247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16" name="Freeform: Shape 217">
                <a:extLst>
                  <a:ext uri="{FF2B5EF4-FFF2-40B4-BE49-F238E27FC236}">
                    <a16:creationId xmlns:a16="http://schemas.microsoft.com/office/drawing/2014/main" id="{4D972638-A9DC-E6EC-4656-C84FDEBCC090}"/>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317" name="Freeform: Shape 218">
                <a:extLst>
                  <a:ext uri="{FF2B5EF4-FFF2-40B4-BE49-F238E27FC236}">
                    <a16:creationId xmlns:a16="http://schemas.microsoft.com/office/drawing/2014/main" id="{9A07B945-D784-963D-B117-6D8034FC2C77}"/>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318" name="Freeform: Shape 219">
                <a:extLst>
                  <a:ext uri="{FF2B5EF4-FFF2-40B4-BE49-F238E27FC236}">
                    <a16:creationId xmlns:a16="http://schemas.microsoft.com/office/drawing/2014/main" id="{FEA41AD8-9CA2-C7B8-33CA-32D9E148CEE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19" name="Freeform: Shape 220">
                <a:extLst>
                  <a:ext uri="{FF2B5EF4-FFF2-40B4-BE49-F238E27FC236}">
                    <a16:creationId xmlns:a16="http://schemas.microsoft.com/office/drawing/2014/main" id="{7D4BD8AC-DD5D-3025-EAA7-BF448C22BA20}"/>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320" name="Freeform: Shape 221">
                <a:extLst>
                  <a:ext uri="{FF2B5EF4-FFF2-40B4-BE49-F238E27FC236}">
                    <a16:creationId xmlns:a16="http://schemas.microsoft.com/office/drawing/2014/main" id="{70A4EB2D-E11F-4F9E-5F26-BDB9443DBF29}"/>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321" name="Freeform: Shape 222">
                <a:extLst>
                  <a:ext uri="{FF2B5EF4-FFF2-40B4-BE49-F238E27FC236}">
                    <a16:creationId xmlns:a16="http://schemas.microsoft.com/office/drawing/2014/main" id="{50A930CC-39D9-0344-32F7-A436FBFB0DC9}"/>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322" name="Freeform: Shape 223">
                <a:extLst>
                  <a:ext uri="{FF2B5EF4-FFF2-40B4-BE49-F238E27FC236}">
                    <a16:creationId xmlns:a16="http://schemas.microsoft.com/office/drawing/2014/main" id="{03E53219-116E-8C95-C207-B9CDDFEF8DB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323" name="Freeform: Shape 224">
                <a:extLst>
                  <a:ext uri="{FF2B5EF4-FFF2-40B4-BE49-F238E27FC236}">
                    <a16:creationId xmlns:a16="http://schemas.microsoft.com/office/drawing/2014/main" id="{ACE7E572-0D25-5CA6-B161-E27225192D71}"/>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324" name="Freeform: Shape 225">
                <a:extLst>
                  <a:ext uri="{FF2B5EF4-FFF2-40B4-BE49-F238E27FC236}">
                    <a16:creationId xmlns:a16="http://schemas.microsoft.com/office/drawing/2014/main" id="{2719CE10-6CD5-91D1-D90E-29AD3FB154DE}"/>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325" name="Freeform: Shape 226">
                <a:extLst>
                  <a:ext uri="{FF2B5EF4-FFF2-40B4-BE49-F238E27FC236}">
                    <a16:creationId xmlns:a16="http://schemas.microsoft.com/office/drawing/2014/main" id="{1865C917-28D5-5069-8C7F-703A2D2C25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26" name="Freeform: Shape 227">
                <a:extLst>
                  <a:ext uri="{FF2B5EF4-FFF2-40B4-BE49-F238E27FC236}">
                    <a16:creationId xmlns:a16="http://schemas.microsoft.com/office/drawing/2014/main" id="{A169C8F4-29BD-7244-3477-B08670E78827}"/>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27" name="Freeform: Shape 228">
                <a:extLst>
                  <a:ext uri="{FF2B5EF4-FFF2-40B4-BE49-F238E27FC236}">
                    <a16:creationId xmlns:a16="http://schemas.microsoft.com/office/drawing/2014/main" id="{5F2AB0EC-247F-BA5B-12F1-D9AFA0B39FE1}"/>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28" name="Freeform: Shape 229">
                <a:extLst>
                  <a:ext uri="{FF2B5EF4-FFF2-40B4-BE49-F238E27FC236}">
                    <a16:creationId xmlns:a16="http://schemas.microsoft.com/office/drawing/2014/main" id="{B15405C4-0B38-58E6-50FF-3F3608A1B882}"/>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29" name="Freeform: Shape 230">
                <a:extLst>
                  <a:ext uri="{FF2B5EF4-FFF2-40B4-BE49-F238E27FC236}">
                    <a16:creationId xmlns:a16="http://schemas.microsoft.com/office/drawing/2014/main" id="{EA2540D4-E0C1-C0D2-532F-2673710DFC5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30" name="Freeform: Shape 231">
                <a:extLst>
                  <a:ext uri="{FF2B5EF4-FFF2-40B4-BE49-F238E27FC236}">
                    <a16:creationId xmlns:a16="http://schemas.microsoft.com/office/drawing/2014/main" id="{F4364CFA-6073-6564-92E1-B0AD0AD95D0C}"/>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31" name="Freeform: Shape 232">
                <a:extLst>
                  <a:ext uri="{FF2B5EF4-FFF2-40B4-BE49-F238E27FC236}">
                    <a16:creationId xmlns:a16="http://schemas.microsoft.com/office/drawing/2014/main" id="{F717A403-AF26-E8DA-84E3-D245CC5C6557}"/>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32" name="Freeform: Shape 233">
                <a:extLst>
                  <a:ext uri="{FF2B5EF4-FFF2-40B4-BE49-F238E27FC236}">
                    <a16:creationId xmlns:a16="http://schemas.microsoft.com/office/drawing/2014/main" id="{16A2EA36-1D47-1BA7-79B9-C04741E191E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0" name="Graphic 234">
              <a:extLst>
                <a:ext uri="{FF2B5EF4-FFF2-40B4-BE49-F238E27FC236}">
                  <a16:creationId xmlns:a16="http://schemas.microsoft.com/office/drawing/2014/main" id="{DFCB08FA-395C-A077-14F1-5643BC38A67F}"/>
                </a:ext>
              </a:extLst>
            </p:cNvPr>
            <p:cNvGrpSpPr/>
            <p:nvPr/>
          </p:nvGrpSpPr>
          <p:grpSpPr>
            <a:xfrm>
              <a:off x="3273841" y="2338140"/>
              <a:ext cx="3495664" cy="1188682"/>
              <a:chOff x="7540326" y="1358451"/>
              <a:chExt cx="4257675" cy="1447800"/>
            </a:xfrm>
          </p:grpSpPr>
          <p:sp>
            <p:nvSpPr>
              <p:cNvPr id="307" name="Freeform: Shape 258">
                <a:extLst>
                  <a:ext uri="{FF2B5EF4-FFF2-40B4-BE49-F238E27FC236}">
                    <a16:creationId xmlns:a16="http://schemas.microsoft.com/office/drawing/2014/main" id="{815CAEB2-8D4F-7DA4-D220-6549A185E47F}"/>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308" name="Freeform: Shape 259">
                <a:extLst>
                  <a:ext uri="{FF2B5EF4-FFF2-40B4-BE49-F238E27FC236}">
                    <a16:creationId xmlns:a16="http://schemas.microsoft.com/office/drawing/2014/main" id="{6D8C07B8-C922-31C3-C96B-F379B2672696}"/>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accent1"/>
              </a:solidFill>
              <a:ln w="9525" cap="flat">
                <a:noFill/>
                <a:prstDash val="solid"/>
                <a:miter/>
              </a:ln>
            </p:spPr>
            <p:txBody>
              <a:bodyPr rtlCol="0" anchor="ctr"/>
              <a:lstStyle/>
              <a:p>
                <a:endParaRPr lang="en-US"/>
              </a:p>
            </p:txBody>
          </p:sp>
          <p:sp>
            <p:nvSpPr>
              <p:cNvPr id="309" name="Freeform: Shape 260">
                <a:extLst>
                  <a:ext uri="{FF2B5EF4-FFF2-40B4-BE49-F238E27FC236}">
                    <a16:creationId xmlns:a16="http://schemas.microsoft.com/office/drawing/2014/main" id="{B2620E6F-3CEE-D9D9-EEDD-E0532CAD77EE}"/>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310" name="Freeform: Shape 261">
                <a:extLst>
                  <a:ext uri="{FF2B5EF4-FFF2-40B4-BE49-F238E27FC236}">
                    <a16:creationId xmlns:a16="http://schemas.microsoft.com/office/drawing/2014/main" id="{952CCC7D-620C-2766-14F3-07C1003FA203}"/>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accent1"/>
              </a:solidFill>
              <a:ln w="9525" cap="flat">
                <a:noFill/>
                <a:prstDash val="solid"/>
                <a:miter/>
              </a:ln>
            </p:spPr>
            <p:txBody>
              <a:bodyPr rtlCol="0" anchor="ctr"/>
              <a:lstStyle/>
              <a:p>
                <a:endParaRPr lang="en-US"/>
              </a:p>
            </p:txBody>
          </p:sp>
          <p:sp>
            <p:nvSpPr>
              <p:cNvPr id="311" name="Freeform: Shape 262">
                <a:extLst>
                  <a:ext uri="{FF2B5EF4-FFF2-40B4-BE49-F238E27FC236}">
                    <a16:creationId xmlns:a16="http://schemas.microsoft.com/office/drawing/2014/main" id="{A6D1A8FB-05C3-569F-C727-3D3579B9266F}"/>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sp>
            <p:nvSpPr>
              <p:cNvPr id="312" name="Freeform: Shape 263">
                <a:extLst>
                  <a:ext uri="{FF2B5EF4-FFF2-40B4-BE49-F238E27FC236}">
                    <a16:creationId xmlns:a16="http://schemas.microsoft.com/office/drawing/2014/main" id="{1A3C2CA1-ED51-0638-0886-20BBDCDFD5F4}"/>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accent1"/>
              </a:solidFill>
              <a:ln w="9525" cap="flat">
                <a:noFill/>
                <a:prstDash val="solid"/>
                <a:miter/>
              </a:ln>
            </p:spPr>
            <p:txBody>
              <a:bodyPr rtlCol="0" anchor="ctr"/>
              <a:lstStyle/>
              <a:p>
                <a:endParaRPr lang="en-US"/>
              </a:p>
            </p:txBody>
          </p:sp>
        </p:grpSp>
        <p:grpSp>
          <p:nvGrpSpPr>
            <p:cNvPr id="11" name="Graphic 166">
              <a:extLst>
                <a:ext uri="{FF2B5EF4-FFF2-40B4-BE49-F238E27FC236}">
                  <a16:creationId xmlns:a16="http://schemas.microsoft.com/office/drawing/2014/main" id="{FF0E167B-C2A3-4086-9086-9409C8CBAEE4}"/>
                </a:ext>
              </a:extLst>
            </p:cNvPr>
            <p:cNvGrpSpPr/>
            <p:nvPr/>
          </p:nvGrpSpPr>
          <p:grpSpPr>
            <a:xfrm>
              <a:off x="4054049" y="5011904"/>
              <a:ext cx="2667773" cy="560516"/>
              <a:chOff x="4305300" y="3052762"/>
              <a:chExt cx="3581400" cy="752475"/>
            </a:xfrm>
            <a:solidFill>
              <a:schemeClr val="accent1"/>
            </a:solidFill>
          </p:grpSpPr>
          <p:sp>
            <p:nvSpPr>
              <p:cNvPr id="287" name="Freeform: Shape 265">
                <a:extLst>
                  <a:ext uri="{FF2B5EF4-FFF2-40B4-BE49-F238E27FC236}">
                    <a16:creationId xmlns:a16="http://schemas.microsoft.com/office/drawing/2014/main" id="{B0018182-0D7B-B439-AFE5-40F8FC48C7A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88" name="Freeform: Shape 266">
                <a:extLst>
                  <a:ext uri="{FF2B5EF4-FFF2-40B4-BE49-F238E27FC236}">
                    <a16:creationId xmlns:a16="http://schemas.microsoft.com/office/drawing/2014/main" id="{6287ECC1-E7DA-5CE7-9C8D-E1FCCB4EB0F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89" name="Freeform: Shape 267">
                <a:extLst>
                  <a:ext uri="{FF2B5EF4-FFF2-40B4-BE49-F238E27FC236}">
                    <a16:creationId xmlns:a16="http://schemas.microsoft.com/office/drawing/2014/main" id="{89DDDAB9-48A8-DCFC-F26D-1B550FF464B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90" name="Freeform: Shape 268">
                <a:extLst>
                  <a:ext uri="{FF2B5EF4-FFF2-40B4-BE49-F238E27FC236}">
                    <a16:creationId xmlns:a16="http://schemas.microsoft.com/office/drawing/2014/main" id="{C4ECD0F7-6963-78C9-27DD-F14384F549A8}"/>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91" name="Freeform: Shape 269">
                <a:extLst>
                  <a:ext uri="{FF2B5EF4-FFF2-40B4-BE49-F238E27FC236}">
                    <a16:creationId xmlns:a16="http://schemas.microsoft.com/office/drawing/2014/main" id="{1C51A5FA-C949-1CAA-5723-97AFE777A5F2}"/>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92" name="Freeform: Shape 270">
                <a:extLst>
                  <a:ext uri="{FF2B5EF4-FFF2-40B4-BE49-F238E27FC236}">
                    <a16:creationId xmlns:a16="http://schemas.microsoft.com/office/drawing/2014/main" id="{AB4B8C39-850A-FBD2-5394-982B12DE747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71">
                <a:extLst>
                  <a:ext uri="{FF2B5EF4-FFF2-40B4-BE49-F238E27FC236}">
                    <a16:creationId xmlns:a16="http://schemas.microsoft.com/office/drawing/2014/main" id="{3A777C06-2BD9-341F-F50B-22D3C1F5EE7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94" name="Freeform: Shape 272">
                <a:extLst>
                  <a:ext uri="{FF2B5EF4-FFF2-40B4-BE49-F238E27FC236}">
                    <a16:creationId xmlns:a16="http://schemas.microsoft.com/office/drawing/2014/main" id="{3F135DC1-C1AC-7D65-DE79-A6075F07697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73">
                <a:extLst>
                  <a:ext uri="{FF2B5EF4-FFF2-40B4-BE49-F238E27FC236}">
                    <a16:creationId xmlns:a16="http://schemas.microsoft.com/office/drawing/2014/main" id="{12268EF1-0B62-44B3-1EEF-D5C99B4ACB2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96" name="Freeform: Shape 274">
                <a:extLst>
                  <a:ext uri="{FF2B5EF4-FFF2-40B4-BE49-F238E27FC236}">
                    <a16:creationId xmlns:a16="http://schemas.microsoft.com/office/drawing/2014/main" id="{B9F4B9BC-8C77-59F1-6433-3EDECE2940C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97" name="Freeform: Shape 275">
                <a:extLst>
                  <a:ext uri="{FF2B5EF4-FFF2-40B4-BE49-F238E27FC236}">
                    <a16:creationId xmlns:a16="http://schemas.microsoft.com/office/drawing/2014/main" id="{ED96FCBF-4219-1544-BCA4-11F47346B3B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98" name="Freeform: Shape 276">
                <a:extLst>
                  <a:ext uri="{FF2B5EF4-FFF2-40B4-BE49-F238E27FC236}">
                    <a16:creationId xmlns:a16="http://schemas.microsoft.com/office/drawing/2014/main" id="{ACA0AF1D-3ED5-F154-C824-BD0F9FA79020}"/>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99" name="Freeform: Shape 277">
                <a:extLst>
                  <a:ext uri="{FF2B5EF4-FFF2-40B4-BE49-F238E27FC236}">
                    <a16:creationId xmlns:a16="http://schemas.microsoft.com/office/drawing/2014/main" id="{102FC3AF-F14B-9AC0-C147-63179E9F7C3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300" name="Freeform: Shape 278">
                <a:extLst>
                  <a:ext uri="{FF2B5EF4-FFF2-40B4-BE49-F238E27FC236}">
                    <a16:creationId xmlns:a16="http://schemas.microsoft.com/office/drawing/2014/main" id="{7BECF035-D477-027A-A657-1C8C2F211730}"/>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301" name="Freeform: Shape 279">
                <a:extLst>
                  <a:ext uri="{FF2B5EF4-FFF2-40B4-BE49-F238E27FC236}">
                    <a16:creationId xmlns:a16="http://schemas.microsoft.com/office/drawing/2014/main" id="{A3D0C505-5AA7-697F-8772-3C56C99E708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02" name="Freeform: Shape 280">
                <a:extLst>
                  <a:ext uri="{FF2B5EF4-FFF2-40B4-BE49-F238E27FC236}">
                    <a16:creationId xmlns:a16="http://schemas.microsoft.com/office/drawing/2014/main" id="{3727D074-32DF-F131-8B0F-C0EA9C29829D}"/>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03" name="Freeform: Shape 281">
                <a:extLst>
                  <a:ext uri="{FF2B5EF4-FFF2-40B4-BE49-F238E27FC236}">
                    <a16:creationId xmlns:a16="http://schemas.microsoft.com/office/drawing/2014/main" id="{2B7E8C31-6E3F-3765-442E-BF93A6EAAEAD}"/>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04" name="Freeform: Shape 282">
                <a:extLst>
                  <a:ext uri="{FF2B5EF4-FFF2-40B4-BE49-F238E27FC236}">
                    <a16:creationId xmlns:a16="http://schemas.microsoft.com/office/drawing/2014/main" id="{5C5090D4-142A-9EB6-C237-D0DFC298937A}"/>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05" name="Freeform: Shape 283">
                <a:extLst>
                  <a:ext uri="{FF2B5EF4-FFF2-40B4-BE49-F238E27FC236}">
                    <a16:creationId xmlns:a16="http://schemas.microsoft.com/office/drawing/2014/main" id="{F8100210-5376-28E6-DD41-3B6B14B9EC2C}"/>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06" name="Freeform: Shape 284">
                <a:extLst>
                  <a:ext uri="{FF2B5EF4-FFF2-40B4-BE49-F238E27FC236}">
                    <a16:creationId xmlns:a16="http://schemas.microsoft.com/office/drawing/2014/main" id="{E5FCE063-C1AC-6112-0A1C-8292C492722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2" name="Graphic 3">
              <a:extLst>
                <a:ext uri="{FF2B5EF4-FFF2-40B4-BE49-F238E27FC236}">
                  <a16:creationId xmlns:a16="http://schemas.microsoft.com/office/drawing/2014/main" id="{D4948956-F409-9321-898C-F9C0DAB82C62}"/>
                </a:ext>
              </a:extLst>
            </p:cNvPr>
            <p:cNvGrpSpPr/>
            <p:nvPr/>
          </p:nvGrpSpPr>
          <p:grpSpPr>
            <a:xfrm>
              <a:off x="4386205" y="2166705"/>
              <a:ext cx="2891731" cy="3429727"/>
              <a:chOff x="5276850" y="2457450"/>
              <a:chExt cx="1638300" cy="1943100"/>
            </a:xfrm>
            <a:solidFill>
              <a:schemeClr val="accent1"/>
            </a:solidFill>
          </p:grpSpPr>
          <p:sp>
            <p:nvSpPr>
              <p:cNvPr id="13" name="Freeform: Shape 293">
                <a:extLst>
                  <a:ext uri="{FF2B5EF4-FFF2-40B4-BE49-F238E27FC236}">
                    <a16:creationId xmlns:a16="http://schemas.microsoft.com/office/drawing/2014/main" id="{920A78E8-D97C-6CD6-E319-DA520D664101}"/>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15" name="Freeform: Shape 294">
                <a:extLst>
                  <a:ext uri="{FF2B5EF4-FFF2-40B4-BE49-F238E27FC236}">
                    <a16:creationId xmlns:a16="http://schemas.microsoft.com/office/drawing/2014/main" id="{377C1617-FCD9-8A14-8127-A7B63C1908D4}"/>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16" name="Freeform: Shape 295">
                <a:extLst>
                  <a:ext uri="{FF2B5EF4-FFF2-40B4-BE49-F238E27FC236}">
                    <a16:creationId xmlns:a16="http://schemas.microsoft.com/office/drawing/2014/main" id="{C21202BC-7565-AAB9-8852-D884F8CE86B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17" name="Freeform: Shape 296">
                <a:extLst>
                  <a:ext uri="{FF2B5EF4-FFF2-40B4-BE49-F238E27FC236}">
                    <a16:creationId xmlns:a16="http://schemas.microsoft.com/office/drawing/2014/main" id="{246F5751-040C-4F80-A556-1086EC33887E}"/>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18" name="Freeform: Shape 297">
                <a:extLst>
                  <a:ext uri="{FF2B5EF4-FFF2-40B4-BE49-F238E27FC236}">
                    <a16:creationId xmlns:a16="http://schemas.microsoft.com/office/drawing/2014/main" id="{E570F04F-348A-12B0-DB4C-0550F8910117}"/>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9" name="Freeform: Shape 298">
                <a:extLst>
                  <a:ext uri="{FF2B5EF4-FFF2-40B4-BE49-F238E27FC236}">
                    <a16:creationId xmlns:a16="http://schemas.microsoft.com/office/drawing/2014/main" id="{0D6050E0-0AF4-FDF9-9D45-66CFFED0D482}"/>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20" name="Freeform: Shape 299">
                <a:extLst>
                  <a:ext uri="{FF2B5EF4-FFF2-40B4-BE49-F238E27FC236}">
                    <a16:creationId xmlns:a16="http://schemas.microsoft.com/office/drawing/2014/main" id="{C3E7D9D6-46EF-BB96-AD0E-123BA9B2887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21" name="Freeform: Shape 300">
                <a:extLst>
                  <a:ext uri="{FF2B5EF4-FFF2-40B4-BE49-F238E27FC236}">
                    <a16:creationId xmlns:a16="http://schemas.microsoft.com/office/drawing/2014/main" id="{C2BB34A5-5166-0233-6E9E-F51211B87AC2}"/>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22" name="Freeform: Shape 301">
                <a:extLst>
                  <a:ext uri="{FF2B5EF4-FFF2-40B4-BE49-F238E27FC236}">
                    <a16:creationId xmlns:a16="http://schemas.microsoft.com/office/drawing/2014/main" id="{22DEF6B6-F006-DB03-EAA5-D957A89B0FF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23" name="Freeform: Shape 302">
                <a:extLst>
                  <a:ext uri="{FF2B5EF4-FFF2-40B4-BE49-F238E27FC236}">
                    <a16:creationId xmlns:a16="http://schemas.microsoft.com/office/drawing/2014/main" id="{5399F1C8-EEEE-072A-A107-47361F024D61}"/>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24" name="Freeform: Shape 303">
                <a:extLst>
                  <a:ext uri="{FF2B5EF4-FFF2-40B4-BE49-F238E27FC236}">
                    <a16:creationId xmlns:a16="http://schemas.microsoft.com/office/drawing/2014/main" id="{2EA63B55-2571-2C74-05AA-C2ABD9B821E4}"/>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25" name="Freeform: Shape 304">
                <a:extLst>
                  <a:ext uri="{FF2B5EF4-FFF2-40B4-BE49-F238E27FC236}">
                    <a16:creationId xmlns:a16="http://schemas.microsoft.com/office/drawing/2014/main" id="{2E79E0F8-02A4-ABD0-00E3-F74ED2006362}"/>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26" name="Freeform: Shape 305">
                <a:extLst>
                  <a:ext uri="{FF2B5EF4-FFF2-40B4-BE49-F238E27FC236}">
                    <a16:creationId xmlns:a16="http://schemas.microsoft.com/office/drawing/2014/main" id="{723281EA-E457-1758-F1A8-7DCBEF7C9A3C}"/>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27" name="Freeform: Shape 306">
                <a:extLst>
                  <a:ext uri="{FF2B5EF4-FFF2-40B4-BE49-F238E27FC236}">
                    <a16:creationId xmlns:a16="http://schemas.microsoft.com/office/drawing/2014/main" id="{42377A7A-9CF7-ADB9-8179-345CB855D13F}"/>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28" name="Freeform: Shape 307">
                <a:extLst>
                  <a:ext uri="{FF2B5EF4-FFF2-40B4-BE49-F238E27FC236}">
                    <a16:creationId xmlns:a16="http://schemas.microsoft.com/office/drawing/2014/main" id="{90C6747B-A361-2976-72FC-F93BFFE8B712}"/>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9" name="Freeform: Shape 308">
                <a:extLst>
                  <a:ext uri="{FF2B5EF4-FFF2-40B4-BE49-F238E27FC236}">
                    <a16:creationId xmlns:a16="http://schemas.microsoft.com/office/drawing/2014/main" id="{55ACE7D4-9CDF-5FD2-0B40-79AB81480A93}"/>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30" name="Freeform: Shape 309">
                <a:extLst>
                  <a:ext uri="{FF2B5EF4-FFF2-40B4-BE49-F238E27FC236}">
                    <a16:creationId xmlns:a16="http://schemas.microsoft.com/office/drawing/2014/main" id="{97BD79F3-E959-18CD-834A-785D3D905123}"/>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31" name="Freeform: Shape 310">
                <a:extLst>
                  <a:ext uri="{FF2B5EF4-FFF2-40B4-BE49-F238E27FC236}">
                    <a16:creationId xmlns:a16="http://schemas.microsoft.com/office/drawing/2014/main" id="{CC74CF0B-A5A8-8C25-15AE-75B416AD2766}"/>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32" name="Freeform: Shape 311">
                <a:extLst>
                  <a:ext uri="{FF2B5EF4-FFF2-40B4-BE49-F238E27FC236}">
                    <a16:creationId xmlns:a16="http://schemas.microsoft.com/office/drawing/2014/main" id="{CE120ABA-0F15-826B-0CEF-8C0137827BC4}"/>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33" name="Freeform: Shape 312">
                <a:extLst>
                  <a:ext uri="{FF2B5EF4-FFF2-40B4-BE49-F238E27FC236}">
                    <a16:creationId xmlns:a16="http://schemas.microsoft.com/office/drawing/2014/main" id="{134F0934-4B67-F120-2379-D7FE81C86D3F}"/>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34" name="Freeform: Shape 313">
                <a:extLst>
                  <a:ext uri="{FF2B5EF4-FFF2-40B4-BE49-F238E27FC236}">
                    <a16:creationId xmlns:a16="http://schemas.microsoft.com/office/drawing/2014/main" id="{E087CC15-5108-C675-0F00-3650BB7369DB}"/>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35" name="Freeform: Shape 314">
                <a:extLst>
                  <a:ext uri="{FF2B5EF4-FFF2-40B4-BE49-F238E27FC236}">
                    <a16:creationId xmlns:a16="http://schemas.microsoft.com/office/drawing/2014/main" id="{3A015AB4-7B93-E095-C479-6467AA5592A9}"/>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36" name="Freeform: Shape 315">
                <a:extLst>
                  <a:ext uri="{FF2B5EF4-FFF2-40B4-BE49-F238E27FC236}">
                    <a16:creationId xmlns:a16="http://schemas.microsoft.com/office/drawing/2014/main" id="{C21FD410-E9F5-1B67-7450-9DC0928B8FD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37" name="Freeform: Shape 316">
                <a:extLst>
                  <a:ext uri="{FF2B5EF4-FFF2-40B4-BE49-F238E27FC236}">
                    <a16:creationId xmlns:a16="http://schemas.microsoft.com/office/drawing/2014/main" id="{3F2F6329-0619-DD0F-9C99-F8AD7CA516D9}"/>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38" name="Freeform: Shape 317">
                <a:extLst>
                  <a:ext uri="{FF2B5EF4-FFF2-40B4-BE49-F238E27FC236}">
                    <a16:creationId xmlns:a16="http://schemas.microsoft.com/office/drawing/2014/main" id="{E33E2FA4-D3D4-F0B6-0C68-280AA847E3DB}"/>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39" name="Freeform: Shape 318">
                <a:extLst>
                  <a:ext uri="{FF2B5EF4-FFF2-40B4-BE49-F238E27FC236}">
                    <a16:creationId xmlns:a16="http://schemas.microsoft.com/office/drawing/2014/main" id="{5B0FCD57-80F5-5278-28FC-C94E9E4FB536}"/>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40" name="Freeform: Shape 319">
                <a:extLst>
                  <a:ext uri="{FF2B5EF4-FFF2-40B4-BE49-F238E27FC236}">
                    <a16:creationId xmlns:a16="http://schemas.microsoft.com/office/drawing/2014/main" id="{D7283A88-813F-459D-401D-ADDDAC554FAB}"/>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41" name="Freeform: Shape 320">
                <a:extLst>
                  <a:ext uri="{FF2B5EF4-FFF2-40B4-BE49-F238E27FC236}">
                    <a16:creationId xmlns:a16="http://schemas.microsoft.com/office/drawing/2014/main" id="{258F2A6A-DF5E-81B1-3E24-CDE6D030D3C6}"/>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42" name="Freeform: Shape 321">
                <a:extLst>
                  <a:ext uri="{FF2B5EF4-FFF2-40B4-BE49-F238E27FC236}">
                    <a16:creationId xmlns:a16="http://schemas.microsoft.com/office/drawing/2014/main" id="{CACDC07E-E06D-95E4-42C9-867C27F15B5A}"/>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43" name="Freeform: Shape 322">
                <a:extLst>
                  <a:ext uri="{FF2B5EF4-FFF2-40B4-BE49-F238E27FC236}">
                    <a16:creationId xmlns:a16="http://schemas.microsoft.com/office/drawing/2014/main" id="{70A74C51-A7F4-2E1A-F34A-A97FF3A6D370}"/>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44" name="Freeform: Shape 323">
                <a:extLst>
                  <a:ext uri="{FF2B5EF4-FFF2-40B4-BE49-F238E27FC236}">
                    <a16:creationId xmlns:a16="http://schemas.microsoft.com/office/drawing/2014/main" id="{3E864A32-C207-1C2D-F228-EB1D008AE254}"/>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45" name="Freeform: Shape 324">
                <a:extLst>
                  <a:ext uri="{FF2B5EF4-FFF2-40B4-BE49-F238E27FC236}">
                    <a16:creationId xmlns:a16="http://schemas.microsoft.com/office/drawing/2014/main" id="{01A42695-CF41-364A-8DC4-AF2ADB4810F8}"/>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46" name="Freeform: Shape 325">
                <a:extLst>
                  <a:ext uri="{FF2B5EF4-FFF2-40B4-BE49-F238E27FC236}">
                    <a16:creationId xmlns:a16="http://schemas.microsoft.com/office/drawing/2014/main" id="{803BB7E4-3E67-BC3A-69EF-81FE05A6838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47" name="Freeform: Shape 326">
                <a:extLst>
                  <a:ext uri="{FF2B5EF4-FFF2-40B4-BE49-F238E27FC236}">
                    <a16:creationId xmlns:a16="http://schemas.microsoft.com/office/drawing/2014/main" id="{BBCCDB82-7C4C-602D-8A21-EFAB69E7C359}"/>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8" name="Freeform: Shape 327">
                <a:extLst>
                  <a:ext uri="{FF2B5EF4-FFF2-40B4-BE49-F238E27FC236}">
                    <a16:creationId xmlns:a16="http://schemas.microsoft.com/office/drawing/2014/main" id="{8983D807-4F47-9C52-EC5F-968BCE09691B}"/>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49" name="Freeform: Shape 328">
                <a:extLst>
                  <a:ext uri="{FF2B5EF4-FFF2-40B4-BE49-F238E27FC236}">
                    <a16:creationId xmlns:a16="http://schemas.microsoft.com/office/drawing/2014/main" id="{7D9FFAB6-D964-99C1-951B-22C38901068C}"/>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50" name="Freeform: Shape 329">
                <a:extLst>
                  <a:ext uri="{FF2B5EF4-FFF2-40B4-BE49-F238E27FC236}">
                    <a16:creationId xmlns:a16="http://schemas.microsoft.com/office/drawing/2014/main" id="{AFB3B298-C7C8-6480-591A-43E695B71DB6}"/>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51" name="Freeform: Shape 330">
                <a:extLst>
                  <a:ext uri="{FF2B5EF4-FFF2-40B4-BE49-F238E27FC236}">
                    <a16:creationId xmlns:a16="http://schemas.microsoft.com/office/drawing/2014/main" id="{261590C9-AA0B-4E6E-180C-27D0DDB25065}"/>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52" name="Freeform: Shape 331">
                <a:extLst>
                  <a:ext uri="{FF2B5EF4-FFF2-40B4-BE49-F238E27FC236}">
                    <a16:creationId xmlns:a16="http://schemas.microsoft.com/office/drawing/2014/main" id="{5ABFF38D-E34B-49FC-4615-1B8672B05B8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53" name="Freeform: Shape 332">
                <a:extLst>
                  <a:ext uri="{FF2B5EF4-FFF2-40B4-BE49-F238E27FC236}">
                    <a16:creationId xmlns:a16="http://schemas.microsoft.com/office/drawing/2014/main" id="{E3F5495D-1C9C-732F-7712-96CF077BD741}"/>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54" name="Freeform: Shape 333">
                <a:extLst>
                  <a:ext uri="{FF2B5EF4-FFF2-40B4-BE49-F238E27FC236}">
                    <a16:creationId xmlns:a16="http://schemas.microsoft.com/office/drawing/2014/main" id="{DD44B452-C852-9DDF-7B63-658CEBD11655}"/>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55" name="Freeform: Shape 334">
                <a:extLst>
                  <a:ext uri="{FF2B5EF4-FFF2-40B4-BE49-F238E27FC236}">
                    <a16:creationId xmlns:a16="http://schemas.microsoft.com/office/drawing/2014/main" id="{BD79CFA7-8777-EA65-1493-3B967924EFA8}"/>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56" name="Freeform: Shape 335">
                <a:extLst>
                  <a:ext uri="{FF2B5EF4-FFF2-40B4-BE49-F238E27FC236}">
                    <a16:creationId xmlns:a16="http://schemas.microsoft.com/office/drawing/2014/main" id="{8232CCBC-F982-C50F-1721-F708F3D63E8B}"/>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57" name="Freeform: Shape 336">
                <a:extLst>
                  <a:ext uri="{FF2B5EF4-FFF2-40B4-BE49-F238E27FC236}">
                    <a16:creationId xmlns:a16="http://schemas.microsoft.com/office/drawing/2014/main" id="{2C6D9DE8-DFA1-9541-47CF-71312AE3A6CA}"/>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58" name="Freeform: Shape 337">
                <a:extLst>
                  <a:ext uri="{FF2B5EF4-FFF2-40B4-BE49-F238E27FC236}">
                    <a16:creationId xmlns:a16="http://schemas.microsoft.com/office/drawing/2014/main" id="{D0520BA3-BFDE-7B2C-6F2B-7E1A451D7E64}"/>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59" name="Freeform: Shape 338">
                <a:extLst>
                  <a:ext uri="{FF2B5EF4-FFF2-40B4-BE49-F238E27FC236}">
                    <a16:creationId xmlns:a16="http://schemas.microsoft.com/office/drawing/2014/main" id="{73A32F89-280D-B901-A120-89326239BDBC}"/>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60" name="Freeform: Shape 339">
                <a:extLst>
                  <a:ext uri="{FF2B5EF4-FFF2-40B4-BE49-F238E27FC236}">
                    <a16:creationId xmlns:a16="http://schemas.microsoft.com/office/drawing/2014/main" id="{80FB2FEF-3F93-4045-604A-0D3ECDC1FA03}"/>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61" name="Freeform: Shape 340">
                <a:extLst>
                  <a:ext uri="{FF2B5EF4-FFF2-40B4-BE49-F238E27FC236}">
                    <a16:creationId xmlns:a16="http://schemas.microsoft.com/office/drawing/2014/main" id="{000F5304-EE3B-FE7A-9A2A-5FA0E28A770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2" name="Freeform: Shape 341">
                <a:extLst>
                  <a:ext uri="{FF2B5EF4-FFF2-40B4-BE49-F238E27FC236}">
                    <a16:creationId xmlns:a16="http://schemas.microsoft.com/office/drawing/2014/main" id="{35368154-1465-2F12-521C-A1B0AB0F1D10}"/>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63" name="Freeform: Shape 342">
                <a:extLst>
                  <a:ext uri="{FF2B5EF4-FFF2-40B4-BE49-F238E27FC236}">
                    <a16:creationId xmlns:a16="http://schemas.microsoft.com/office/drawing/2014/main" id="{FB1E75D7-D2F2-77D3-884D-E3BF57C8B13E}"/>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64" name="Freeform: Shape 343">
                <a:extLst>
                  <a:ext uri="{FF2B5EF4-FFF2-40B4-BE49-F238E27FC236}">
                    <a16:creationId xmlns:a16="http://schemas.microsoft.com/office/drawing/2014/main" id="{96657AAF-9B81-20C2-9813-AF589D5701E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65" name="Freeform: Shape 344">
                <a:extLst>
                  <a:ext uri="{FF2B5EF4-FFF2-40B4-BE49-F238E27FC236}">
                    <a16:creationId xmlns:a16="http://schemas.microsoft.com/office/drawing/2014/main" id="{BA7DA04E-0A73-71B0-2F2E-4C3003C56D3D}"/>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66" name="Freeform: Shape 345">
                <a:extLst>
                  <a:ext uri="{FF2B5EF4-FFF2-40B4-BE49-F238E27FC236}">
                    <a16:creationId xmlns:a16="http://schemas.microsoft.com/office/drawing/2014/main" id="{2BB296EA-55EF-A685-EA5D-EA9FB6C9396C}"/>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67" name="Freeform: Shape 346">
                <a:extLst>
                  <a:ext uri="{FF2B5EF4-FFF2-40B4-BE49-F238E27FC236}">
                    <a16:creationId xmlns:a16="http://schemas.microsoft.com/office/drawing/2014/main" id="{7624FA5B-FB41-5FD7-D7CA-54220291B8B4}"/>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68" name="Freeform: Shape 347">
                <a:extLst>
                  <a:ext uri="{FF2B5EF4-FFF2-40B4-BE49-F238E27FC236}">
                    <a16:creationId xmlns:a16="http://schemas.microsoft.com/office/drawing/2014/main" id="{852398B5-03C0-842C-1734-B045D5F54719}"/>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69" name="Freeform: Shape 348">
                <a:extLst>
                  <a:ext uri="{FF2B5EF4-FFF2-40B4-BE49-F238E27FC236}">
                    <a16:creationId xmlns:a16="http://schemas.microsoft.com/office/drawing/2014/main" id="{5FCC0E09-60F1-B81F-442E-A6231E03DCBE}"/>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70" name="Freeform: Shape 349">
                <a:extLst>
                  <a:ext uri="{FF2B5EF4-FFF2-40B4-BE49-F238E27FC236}">
                    <a16:creationId xmlns:a16="http://schemas.microsoft.com/office/drawing/2014/main" id="{37C94503-4DC2-1A83-2400-C435B3EB4716}"/>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71" name="Freeform: Shape 350">
                <a:extLst>
                  <a:ext uri="{FF2B5EF4-FFF2-40B4-BE49-F238E27FC236}">
                    <a16:creationId xmlns:a16="http://schemas.microsoft.com/office/drawing/2014/main" id="{5948B527-7A8D-E0A4-9E01-C833B3D2A9CE}"/>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2" name="Freeform: Shape 351">
                <a:extLst>
                  <a:ext uri="{FF2B5EF4-FFF2-40B4-BE49-F238E27FC236}">
                    <a16:creationId xmlns:a16="http://schemas.microsoft.com/office/drawing/2014/main" id="{49A1A16E-BFA4-BFD7-AFE2-C3BAF1F45480}"/>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73" name="Freeform: Shape 352">
                <a:extLst>
                  <a:ext uri="{FF2B5EF4-FFF2-40B4-BE49-F238E27FC236}">
                    <a16:creationId xmlns:a16="http://schemas.microsoft.com/office/drawing/2014/main" id="{65ADD63E-2F93-2130-8667-8880F285382D}"/>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74" name="Freeform: Shape 353">
                <a:extLst>
                  <a:ext uri="{FF2B5EF4-FFF2-40B4-BE49-F238E27FC236}">
                    <a16:creationId xmlns:a16="http://schemas.microsoft.com/office/drawing/2014/main" id="{B7686435-4773-D6EA-CFF1-EC2EDA979CE2}"/>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75" name="Freeform: Shape 354">
                <a:extLst>
                  <a:ext uri="{FF2B5EF4-FFF2-40B4-BE49-F238E27FC236}">
                    <a16:creationId xmlns:a16="http://schemas.microsoft.com/office/drawing/2014/main" id="{90D4200D-F929-7064-04F4-DE32158A2B5C}"/>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76" name="Freeform: Shape 355">
                <a:extLst>
                  <a:ext uri="{FF2B5EF4-FFF2-40B4-BE49-F238E27FC236}">
                    <a16:creationId xmlns:a16="http://schemas.microsoft.com/office/drawing/2014/main" id="{851BAB3E-2553-F56D-2B86-E5BB59A58ABC}"/>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77" name="Freeform: Shape 356">
                <a:extLst>
                  <a:ext uri="{FF2B5EF4-FFF2-40B4-BE49-F238E27FC236}">
                    <a16:creationId xmlns:a16="http://schemas.microsoft.com/office/drawing/2014/main" id="{B9CE231A-5A31-5A27-8D85-9C1D931EE0FD}"/>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78" name="Freeform: Shape 357">
                <a:extLst>
                  <a:ext uri="{FF2B5EF4-FFF2-40B4-BE49-F238E27FC236}">
                    <a16:creationId xmlns:a16="http://schemas.microsoft.com/office/drawing/2014/main" id="{89134D59-3BC9-74D0-8EC0-88CB1506468B}"/>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79" name="Freeform: Shape 358">
                <a:extLst>
                  <a:ext uri="{FF2B5EF4-FFF2-40B4-BE49-F238E27FC236}">
                    <a16:creationId xmlns:a16="http://schemas.microsoft.com/office/drawing/2014/main" id="{56C4194C-0135-B2D2-B945-4236D685A2B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80" name="Freeform: Shape 359">
                <a:extLst>
                  <a:ext uri="{FF2B5EF4-FFF2-40B4-BE49-F238E27FC236}">
                    <a16:creationId xmlns:a16="http://schemas.microsoft.com/office/drawing/2014/main" id="{A3719AD2-192F-7002-6EDA-BA79CCD594C2}"/>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81" name="Freeform: Shape 360">
                <a:extLst>
                  <a:ext uri="{FF2B5EF4-FFF2-40B4-BE49-F238E27FC236}">
                    <a16:creationId xmlns:a16="http://schemas.microsoft.com/office/drawing/2014/main" id="{F42D442B-3E24-F610-A85B-876095D6F2F5}"/>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228" name="Freeform: Shape 361">
                <a:extLst>
                  <a:ext uri="{FF2B5EF4-FFF2-40B4-BE49-F238E27FC236}">
                    <a16:creationId xmlns:a16="http://schemas.microsoft.com/office/drawing/2014/main" id="{29D6592E-6340-D16A-D21F-5FCBA5C0FA8C}"/>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229" name="Freeform: Shape 362">
                <a:extLst>
                  <a:ext uri="{FF2B5EF4-FFF2-40B4-BE49-F238E27FC236}">
                    <a16:creationId xmlns:a16="http://schemas.microsoft.com/office/drawing/2014/main" id="{8E018923-DED6-A014-F5BD-04FA0D93812D}"/>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230" name="Freeform: Shape 363">
                <a:extLst>
                  <a:ext uri="{FF2B5EF4-FFF2-40B4-BE49-F238E27FC236}">
                    <a16:creationId xmlns:a16="http://schemas.microsoft.com/office/drawing/2014/main" id="{013A4CBE-1E59-2FB9-00F0-86B8ED203A9A}"/>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231" name="Freeform: Shape 364">
                <a:extLst>
                  <a:ext uri="{FF2B5EF4-FFF2-40B4-BE49-F238E27FC236}">
                    <a16:creationId xmlns:a16="http://schemas.microsoft.com/office/drawing/2014/main" id="{3248101C-30D4-8424-7AF2-466D690F2B8A}"/>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232" name="Freeform: Shape 365">
                <a:extLst>
                  <a:ext uri="{FF2B5EF4-FFF2-40B4-BE49-F238E27FC236}">
                    <a16:creationId xmlns:a16="http://schemas.microsoft.com/office/drawing/2014/main" id="{61A2C617-3F2F-BE62-0865-FA16802E421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233" name="Freeform: Shape 366">
                <a:extLst>
                  <a:ext uri="{FF2B5EF4-FFF2-40B4-BE49-F238E27FC236}">
                    <a16:creationId xmlns:a16="http://schemas.microsoft.com/office/drawing/2014/main" id="{34D21D49-C72A-236F-CE18-F2DAA94F2595}"/>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234" name="Freeform: Shape 367">
                <a:extLst>
                  <a:ext uri="{FF2B5EF4-FFF2-40B4-BE49-F238E27FC236}">
                    <a16:creationId xmlns:a16="http://schemas.microsoft.com/office/drawing/2014/main" id="{93C95207-AF3D-1F42-8541-50398C3A0C16}"/>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235" name="Freeform: Shape 368">
                <a:extLst>
                  <a:ext uri="{FF2B5EF4-FFF2-40B4-BE49-F238E27FC236}">
                    <a16:creationId xmlns:a16="http://schemas.microsoft.com/office/drawing/2014/main" id="{B8C6DC81-1FF7-AF0B-F125-32E94F5D7EDE}"/>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236" name="Freeform: Shape 369">
                <a:extLst>
                  <a:ext uri="{FF2B5EF4-FFF2-40B4-BE49-F238E27FC236}">
                    <a16:creationId xmlns:a16="http://schemas.microsoft.com/office/drawing/2014/main" id="{07AD307F-87A3-79AA-8806-84DC57B81132}"/>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237" name="Freeform: Shape 370">
                <a:extLst>
                  <a:ext uri="{FF2B5EF4-FFF2-40B4-BE49-F238E27FC236}">
                    <a16:creationId xmlns:a16="http://schemas.microsoft.com/office/drawing/2014/main" id="{78440161-0CF2-F795-2F7E-19026B206693}"/>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238" name="Freeform: Shape 371">
                <a:extLst>
                  <a:ext uri="{FF2B5EF4-FFF2-40B4-BE49-F238E27FC236}">
                    <a16:creationId xmlns:a16="http://schemas.microsoft.com/office/drawing/2014/main" id="{5F850EF1-81CF-3095-A195-C3E8DE54C593}"/>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239" name="Freeform: Shape 372">
                <a:extLst>
                  <a:ext uri="{FF2B5EF4-FFF2-40B4-BE49-F238E27FC236}">
                    <a16:creationId xmlns:a16="http://schemas.microsoft.com/office/drawing/2014/main" id="{580CD392-1EFE-3D03-A63C-D07B30F94211}"/>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240" name="Freeform: Shape 373">
                <a:extLst>
                  <a:ext uri="{FF2B5EF4-FFF2-40B4-BE49-F238E27FC236}">
                    <a16:creationId xmlns:a16="http://schemas.microsoft.com/office/drawing/2014/main" id="{189FE85D-1178-C418-970C-220D83FFEBC7}"/>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241" name="Freeform: Shape 374">
                <a:extLst>
                  <a:ext uri="{FF2B5EF4-FFF2-40B4-BE49-F238E27FC236}">
                    <a16:creationId xmlns:a16="http://schemas.microsoft.com/office/drawing/2014/main" id="{8E7E6322-157F-8D0E-BC48-1178C55C1564}"/>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242" name="Freeform: Shape 375">
                <a:extLst>
                  <a:ext uri="{FF2B5EF4-FFF2-40B4-BE49-F238E27FC236}">
                    <a16:creationId xmlns:a16="http://schemas.microsoft.com/office/drawing/2014/main" id="{ED4CF650-52BA-9063-F155-3DC0427CFC9F}"/>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243" name="Freeform: Shape 376">
                <a:extLst>
                  <a:ext uri="{FF2B5EF4-FFF2-40B4-BE49-F238E27FC236}">
                    <a16:creationId xmlns:a16="http://schemas.microsoft.com/office/drawing/2014/main" id="{16A1E4F0-B3CB-851E-9334-321B71991970}"/>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244" name="Freeform: Shape 377">
                <a:extLst>
                  <a:ext uri="{FF2B5EF4-FFF2-40B4-BE49-F238E27FC236}">
                    <a16:creationId xmlns:a16="http://schemas.microsoft.com/office/drawing/2014/main" id="{EC3383F4-E151-D168-F42D-EA1220F1D5F9}"/>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245" name="Freeform: Shape 378">
                <a:extLst>
                  <a:ext uri="{FF2B5EF4-FFF2-40B4-BE49-F238E27FC236}">
                    <a16:creationId xmlns:a16="http://schemas.microsoft.com/office/drawing/2014/main" id="{91CB305C-E093-441D-00D0-CB55D68F32B5}"/>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246" name="Freeform: Shape 379">
                <a:extLst>
                  <a:ext uri="{FF2B5EF4-FFF2-40B4-BE49-F238E27FC236}">
                    <a16:creationId xmlns:a16="http://schemas.microsoft.com/office/drawing/2014/main" id="{D8AB81BF-E33A-91C5-3796-110792000942}"/>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247" name="Freeform: Shape 380">
                <a:extLst>
                  <a:ext uri="{FF2B5EF4-FFF2-40B4-BE49-F238E27FC236}">
                    <a16:creationId xmlns:a16="http://schemas.microsoft.com/office/drawing/2014/main" id="{2C3296E7-F7CE-4DC9-6357-52855C380692}"/>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248" name="Freeform: Shape 381">
                <a:extLst>
                  <a:ext uri="{FF2B5EF4-FFF2-40B4-BE49-F238E27FC236}">
                    <a16:creationId xmlns:a16="http://schemas.microsoft.com/office/drawing/2014/main" id="{7160FA6B-0B6A-ABB3-A80B-A2EA6F74779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49" name="Freeform: Shape 382">
                <a:extLst>
                  <a:ext uri="{FF2B5EF4-FFF2-40B4-BE49-F238E27FC236}">
                    <a16:creationId xmlns:a16="http://schemas.microsoft.com/office/drawing/2014/main" id="{F1C4AE36-185B-D628-01BC-492A8E597043}"/>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250" name="Freeform: Shape 383">
                <a:extLst>
                  <a:ext uri="{FF2B5EF4-FFF2-40B4-BE49-F238E27FC236}">
                    <a16:creationId xmlns:a16="http://schemas.microsoft.com/office/drawing/2014/main" id="{C1748169-5273-6514-EA51-4A90EC469FF7}"/>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251" name="Freeform: Shape 384">
                <a:extLst>
                  <a:ext uri="{FF2B5EF4-FFF2-40B4-BE49-F238E27FC236}">
                    <a16:creationId xmlns:a16="http://schemas.microsoft.com/office/drawing/2014/main" id="{6E818025-C02A-1052-B3AC-C6AAE5D8756F}"/>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252" name="Freeform: Shape 385">
                <a:extLst>
                  <a:ext uri="{FF2B5EF4-FFF2-40B4-BE49-F238E27FC236}">
                    <a16:creationId xmlns:a16="http://schemas.microsoft.com/office/drawing/2014/main" id="{8F2A66CB-2242-43C8-B5D6-997AA05F235F}"/>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53" name="Freeform: Shape 386">
                <a:extLst>
                  <a:ext uri="{FF2B5EF4-FFF2-40B4-BE49-F238E27FC236}">
                    <a16:creationId xmlns:a16="http://schemas.microsoft.com/office/drawing/2014/main" id="{3B4AC57E-6624-2139-449F-2B93E3A5D904}"/>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254" name="Freeform: Shape 387">
                <a:extLst>
                  <a:ext uri="{FF2B5EF4-FFF2-40B4-BE49-F238E27FC236}">
                    <a16:creationId xmlns:a16="http://schemas.microsoft.com/office/drawing/2014/main" id="{44414C2B-9A7D-E952-7826-C93BCEDDE1FF}"/>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55" name="Freeform: Shape 388">
                <a:extLst>
                  <a:ext uri="{FF2B5EF4-FFF2-40B4-BE49-F238E27FC236}">
                    <a16:creationId xmlns:a16="http://schemas.microsoft.com/office/drawing/2014/main" id="{F88FFC74-43EA-9F3A-D5D6-A2D738E24862}"/>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256" name="Freeform: Shape 389">
                <a:extLst>
                  <a:ext uri="{FF2B5EF4-FFF2-40B4-BE49-F238E27FC236}">
                    <a16:creationId xmlns:a16="http://schemas.microsoft.com/office/drawing/2014/main" id="{6EFF6949-DACD-3930-0E17-2F902C50BC08}"/>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257" name="Freeform: Shape 390">
                <a:extLst>
                  <a:ext uri="{FF2B5EF4-FFF2-40B4-BE49-F238E27FC236}">
                    <a16:creationId xmlns:a16="http://schemas.microsoft.com/office/drawing/2014/main" id="{7CAD226A-A108-5F31-F8AF-17FB69094510}"/>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258" name="Freeform: Shape 391">
                <a:extLst>
                  <a:ext uri="{FF2B5EF4-FFF2-40B4-BE49-F238E27FC236}">
                    <a16:creationId xmlns:a16="http://schemas.microsoft.com/office/drawing/2014/main" id="{42956F2E-2C5B-42C5-E2E5-1EA20DF8A489}"/>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259" name="Freeform: Shape 392">
                <a:extLst>
                  <a:ext uri="{FF2B5EF4-FFF2-40B4-BE49-F238E27FC236}">
                    <a16:creationId xmlns:a16="http://schemas.microsoft.com/office/drawing/2014/main" id="{CF621154-6EA7-2366-2914-2A7A153A99DB}"/>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260" name="Freeform: Shape 393">
                <a:extLst>
                  <a:ext uri="{FF2B5EF4-FFF2-40B4-BE49-F238E27FC236}">
                    <a16:creationId xmlns:a16="http://schemas.microsoft.com/office/drawing/2014/main" id="{1FE23FF4-28FB-2200-C650-4EDA036F5DB2}"/>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261" name="Freeform: Shape 394">
                <a:extLst>
                  <a:ext uri="{FF2B5EF4-FFF2-40B4-BE49-F238E27FC236}">
                    <a16:creationId xmlns:a16="http://schemas.microsoft.com/office/drawing/2014/main" id="{2552055F-31CA-29A4-5395-DCDAA2C4BC39}"/>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262" name="Freeform: Shape 395">
                <a:extLst>
                  <a:ext uri="{FF2B5EF4-FFF2-40B4-BE49-F238E27FC236}">
                    <a16:creationId xmlns:a16="http://schemas.microsoft.com/office/drawing/2014/main" id="{52FB6781-2780-4255-5419-3881C8325E3A}"/>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263" name="Freeform: Shape 396">
                <a:extLst>
                  <a:ext uri="{FF2B5EF4-FFF2-40B4-BE49-F238E27FC236}">
                    <a16:creationId xmlns:a16="http://schemas.microsoft.com/office/drawing/2014/main" id="{65709D4C-FF7F-9F07-4CA1-1633E2AEF60E}"/>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264" name="Freeform: Shape 397">
                <a:extLst>
                  <a:ext uri="{FF2B5EF4-FFF2-40B4-BE49-F238E27FC236}">
                    <a16:creationId xmlns:a16="http://schemas.microsoft.com/office/drawing/2014/main" id="{EE51D6F6-E3B6-EAB5-77B5-BFB430716409}"/>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265" name="Freeform: Shape 398">
                <a:extLst>
                  <a:ext uri="{FF2B5EF4-FFF2-40B4-BE49-F238E27FC236}">
                    <a16:creationId xmlns:a16="http://schemas.microsoft.com/office/drawing/2014/main" id="{72D1C635-B96B-25B9-B683-1BE049EA674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266" name="Freeform: Shape 399">
                <a:extLst>
                  <a:ext uri="{FF2B5EF4-FFF2-40B4-BE49-F238E27FC236}">
                    <a16:creationId xmlns:a16="http://schemas.microsoft.com/office/drawing/2014/main" id="{3D36D0AF-2872-2040-43B6-668CE2D6221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267" name="Freeform: Shape 400">
                <a:extLst>
                  <a:ext uri="{FF2B5EF4-FFF2-40B4-BE49-F238E27FC236}">
                    <a16:creationId xmlns:a16="http://schemas.microsoft.com/office/drawing/2014/main" id="{BDECC404-B7A2-7395-164B-D0E259A2941E}"/>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268" name="Freeform: Shape 401">
                <a:extLst>
                  <a:ext uri="{FF2B5EF4-FFF2-40B4-BE49-F238E27FC236}">
                    <a16:creationId xmlns:a16="http://schemas.microsoft.com/office/drawing/2014/main" id="{894350C6-8DF6-CB9E-49AC-86BE6E1A2394}"/>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269" name="Freeform: Shape 402">
                <a:extLst>
                  <a:ext uri="{FF2B5EF4-FFF2-40B4-BE49-F238E27FC236}">
                    <a16:creationId xmlns:a16="http://schemas.microsoft.com/office/drawing/2014/main" id="{4A266125-AB50-EBF4-9F0B-3EA337867887}"/>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270" name="Freeform: Shape 403">
                <a:extLst>
                  <a:ext uri="{FF2B5EF4-FFF2-40B4-BE49-F238E27FC236}">
                    <a16:creationId xmlns:a16="http://schemas.microsoft.com/office/drawing/2014/main" id="{49954852-DCFB-80C4-DC71-A3C2C56A77EA}"/>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271" name="Freeform: Shape 404">
                <a:extLst>
                  <a:ext uri="{FF2B5EF4-FFF2-40B4-BE49-F238E27FC236}">
                    <a16:creationId xmlns:a16="http://schemas.microsoft.com/office/drawing/2014/main" id="{2EB8D502-03A4-482C-00FF-5B601BD484D3}"/>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272" name="Freeform: Shape 405">
                <a:extLst>
                  <a:ext uri="{FF2B5EF4-FFF2-40B4-BE49-F238E27FC236}">
                    <a16:creationId xmlns:a16="http://schemas.microsoft.com/office/drawing/2014/main" id="{5FF5EF7E-DB97-1718-D5F7-07BB75638181}"/>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273" name="Freeform: Shape 406">
                <a:extLst>
                  <a:ext uri="{FF2B5EF4-FFF2-40B4-BE49-F238E27FC236}">
                    <a16:creationId xmlns:a16="http://schemas.microsoft.com/office/drawing/2014/main" id="{E24EEF6D-1E18-5535-699D-45B8919EE916}"/>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274" name="Freeform: Shape 407">
                <a:extLst>
                  <a:ext uri="{FF2B5EF4-FFF2-40B4-BE49-F238E27FC236}">
                    <a16:creationId xmlns:a16="http://schemas.microsoft.com/office/drawing/2014/main" id="{B2F62E6A-FED9-E918-E01A-C0F08AC77453}"/>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275" name="Freeform: Shape 408">
                <a:extLst>
                  <a:ext uri="{FF2B5EF4-FFF2-40B4-BE49-F238E27FC236}">
                    <a16:creationId xmlns:a16="http://schemas.microsoft.com/office/drawing/2014/main" id="{0766E03B-E76A-2015-1200-C576A601846E}"/>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276" name="Freeform: Shape 409">
                <a:extLst>
                  <a:ext uri="{FF2B5EF4-FFF2-40B4-BE49-F238E27FC236}">
                    <a16:creationId xmlns:a16="http://schemas.microsoft.com/office/drawing/2014/main" id="{C632F736-B998-0E4F-581C-D4139D1F5AB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277" name="Freeform: Shape 410">
                <a:extLst>
                  <a:ext uri="{FF2B5EF4-FFF2-40B4-BE49-F238E27FC236}">
                    <a16:creationId xmlns:a16="http://schemas.microsoft.com/office/drawing/2014/main" id="{2ACC0035-5624-25D7-8080-6168177D980A}"/>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278" name="Freeform: Shape 411">
                <a:extLst>
                  <a:ext uri="{FF2B5EF4-FFF2-40B4-BE49-F238E27FC236}">
                    <a16:creationId xmlns:a16="http://schemas.microsoft.com/office/drawing/2014/main" id="{B5C3E28C-EDD2-1DBB-8A74-1D6EA99A86C7}"/>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279" name="Freeform: Shape 412">
                <a:extLst>
                  <a:ext uri="{FF2B5EF4-FFF2-40B4-BE49-F238E27FC236}">
                    <a16:creationId xmlns:a16="http://schemas.microsoft.com/office/drawing/2014/main" id="{98DBB38E-65FD-78B0-0C03-98C43793191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280" name="Freeform: Shape 413">
                <a:extLst>
                  <a:ext uri="{FF2B5EF4-FFF2-40B4-BE49-F238E27FC236}">
                    <a16:creationId xmlns:a16="http://schemas.microsoft.com/office/drawing/2014/main" id="{7A08B693-6D2B-7A5E-B666-B48CE7737CAC}"/>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281" name="Freeform: Shape 414">
                <a:extLst>
                  <a:ext uri="{FF2B5EF4-FFF2-40B4-BE49-F238E27FC236}">
                    <a16:creationId xmlns:a16="http://schemas.microsoft.com/office/drawing/2014/main" id="{9182F523-A464-B033-22CF-DEE33EB7A37F}"/>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282" name="Freeform: Shape 415">
                <a:extLst>
                  <a:ext uri="{FF2B5EF4-FFF2-40B4-BE49-F238E27FC236}">
                    <a16:creationId xmlns:a16="http://schemas.microsoft.com/office/drawing/2014/main" id="{A40FB251-3BF7-788E-ABB0-12F02873C675}"/>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283" name="Freeform: Shape 416">
                <a:extLst>
                  <a:ext uri="{FF2B5EF4-FFF2-40B4-BE49-F238E27FC236}">
                    <a16:creationId xmlns:a16="http://schemas.microsoft.com/office/drawing/2014/main" id="{F9C17112-A03C-2A98-2942-B0B17176BA70}"/>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284" name="Freeform: Shape 417">
                <a:extLst>
                  <a:ext uri="{FF2B5EF4-FFF2-40B4-BE49-F238E27FC236}">
                    <a16:creationId xmlns:a16="http://schemas.microsoft.com/office/drawing/2014/main" id="{C9BFCF8B-9463-5373-6B6F-00A2BE85324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285" name="Freeform: Shape 418">
                <a:extLst>
                  <a:ext uri="{FF2B5EF4-FFF2-40B4-BE49-F238E27FC236}">
                    <a16:creationId xmlns:a16="http://schemas.microsoft.com/office/drawing/2014/main" id="{58ADE006-E097-CA9E-C8BA-225D2385781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286" name="Freeform: Shape 419">
                <a:extLst>
                  <a:ext uri="{FF2B5EF4-FFF2-40B4-BE49-F238E27FC236}">
                    <a16:creationId xmlns:a16="http://schemas.microsoft.com/office/drawing/2014/main" id="{DC8F4335-1D88-C861-ACE4-1E03D94CAF60}"/>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5380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Supervised Learning</a:t>
            </a:r>
          </a:p>
        </p:txBody>
      </p:sp>
      <p:pic>
        <p:nvPicPr>
          <p:cNvPr id="1028" name="Picture 4" descr="Supervised vs. Unsupervised Learning | by Devin Soni | Towards Data Science">
            <a:extLst>
              <a:ext uri="{FF2B5EF4-FFF2-40B4-BE49-F238E27FC236}">
                <a16:creationId xmlns:a16="http://schemas.microsoft.com/office/drawing/2014/main" id="{C8AB82D6-E78F-C632-9386-8EDE709CD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30" y="1760707"/>
            <a:ext cx="8712740" cy="435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2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Unsupervised Learning</a:t>
            </a:r>
          </a:p>
        </p:txBody>
      </p:sp>
      <p:sp>
        <p:nvSpPr>
          <p:cNvPr id="14" name="CuadroTexto 13">
            <a:extLst>
              <a:ext uri="{FF2B5EF4-FFF2-40B4-BE49-F238E27FC236}">
                <a16:creationId xmlns:a16="http://schemas.microsoft.com/office/drawing/2014/main" id="{823C3DAC-B8D7-E96C-86C1-4C5754FCE299}"/>
              </a:ext>
            </a:extLst>
          </p:cNvPr>
          <p:cNvSpPr txBox="1"/>
          <p:nvPr/>
        </p:nvSpPr>
        <p:spPr>
          <a:xfrm>
            <a:off x="3015089" y="1439793"/>
            <a:ext cx="8536159" cy="4914166"/>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Aprendizaje No Supervisado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Unsupervised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enfoque de aprendizaje automático en el cual un algoritmo analiza datos sin la presencia de etiquetas o valores objetivo previamente conocidos. A diferencia del aprendizaje supervisado, en el que se proporcionan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ejemplos etiquetados</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el aprendizaje no supervisado se basa en encontrar patrones, estructuras o relaciones inherentes en los datos sin ninguna guía explícita.</a:t>
            </a:r>
          </a:p>
          <a:p>
            <a:pPr marL="285750" indent="-285750">
              <a:lnSpc>
                <a:spcPct val="150000"/>
              </a:lnSpc>
              <a:spcAft>
                <a:spcPts val="1200"/>
              </a:spcAft>
              <a:buFont typeface="Wingdings" panose="05000000000000000000" pitchFamily="2" charset="2"/>
              <a:buChar char="ü"/>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spcAft>
                <a:spcPts val="1200"/>
              </a:spcAft>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aprendizaje no supervisado, el algoritmo examina las características y distribuciones de los datos para descubrir patrones ocultos o agrupamientos naturales. El objetivo principal es explorar y comprender la estructura subyacente de los datos sin ninguna información a priori.</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83" name="Group 2">
            <a:extLst>
              <a:ext uri="{FF2B5EF4-FFF2-40B4-BE49-F238E27FC236}">
                <a16:creationId xmlns:a16="http://schemas.microsoft.com/office/drawing/2014/main" id="{5909ABA0-407E-31FB-72F4-082341382419}"/>
              </a:ext>
            </a:extLst>
          </p:cNvPr>
          <p:cNvGrpSpPr/>
          <p:nvPr/>
        </p:nvGrpSpPr>
        <p:grpSpPr>
          <a:xfrm>
            <a:off x="183227" y="3030631"/>
            <a:ext cx="2549732" cy="2016028"/>
            <a:chOff x="7338914" y="2546752"/>
            <a:chExt cx="4709648" cy="3723835"/>
          </a:xfrm>
        </p:grpSpPr>
        <p:grpSp>
          <p:nvGrpSpPr>
            <p:cNvPr id="84" name="Group 695">
              <a:extLst>
                <a:ext uri="{FF2B5EF4-FFF2-40B4-BE49-F238E27FC236}">
                  <a16:creationId xmlns:a16="http://schemas.microsoft.com/office/drawing/2014/main" id="{92771B30-B155-0DD6-94D3-5255D7189471}"/>
                </a:ext>
              </a:extLst>
            </p:cNvPr>
            <p:cNvGrpSpPr/>
            <p:nvPr/>
          </p:nvGrpSpPr>
          <p:grpSpPr>
            <a:xfrm>
              <a:off x="7338914" y="2546752"/>
              <a:ext cx="4709648" cy="3723835"/>
              <a:chOff x="2228055" y="1971102"/>
              <a:chExt cx="4575969" cy="3618138"/>
            </a:xfrm>
          </p:grpSpPr>
          <p:sp>
            <p:nvSpPr>
              <p:cNvPr id="88" name="Freeform 18">
                <a:extLst>
                  <a:ext uri="{FF2B5EF4-FFF2-40B4-BE49-F238E27FC236}">
                    <a16:creationId xmlns:a16="http://schemas.microsoft.com/office/drawing/2014/main" id="{45852614-72AA-6685-F295-58E8FE94D6E0}"/>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89" name="Group 697">
                <a:extLst>
                  <a:ext uri="{FF2B5EF4-FFF2-40B4-BE49-F238E27FC236}">
                    <a16:creationId xmlns:a16="http://schemas.microsoft.com/office/drawing/2014/main" id="{0452CC8B-B48E-441E-4353-8CF3F4ED60E2}"/>
                  </a:ext>
                </a:extLst>
              </p:cNvPr>
              <p:cNvGrpSpPr/>
              <p:nvPr/>
            </p:nvGrpSpPr>
            <p:grpSpPr>
              <a:xfrm>
                <a:off x="4023554" y="4019367"/>
                <a:ext cx="1008112" cy="734938"/>
                <a:chOff x="3509379" y="4293096"/>
                <a:chExt cx="1008112" cy="734938"/>
              </a:xfrm>
            </p:grpSpPr>
            <p:sp>
              <p:nvSpPr>
                <p:cNvPr id="91" name="Rounded Rectangle 10">
                  <a:extLst>
                    <a:ext uri="{FF2B5EF4-FFF2-40B4-BE49-F238E27FC236}">
                      <a16:creationId xmlns:a16="http://schemas.microsoft.com/office/drawing/2014/main" id="{4837F257-8772-2350-23B6-4AAF644F7CD8}"/>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Rounded Rectangle 13">
                  <a:extLst>
                    <a:ext uri="{FF2B5EF4-FFF2-40B4-BE49-F238E27FC236}">
                      <a16:creationId xmlns:a16="http://schemas.microsoft.com/office/drawing/2014/main" id="{1D6E3B2C-870F-55AC-6FF6-D30C9C79741C}"/>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Chord 701">
                  <a:extLst>
                    <a:ext uri="{FF2B5EF4-FFF2-40B4-BE49-F238E27FC236}">
                      <a16:creationId xmlns:a16="http://schemas.microsoft.com/office/drawing/2014/main" id="{37FB768E-759E-F4F4-F24E-2E71ADBF1FA3}"/>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0" name="Freeform 18">
                <a:extLst>
                  <a:ext uri="{FF2B5EF4-FFF2-40B4-BE49-F238E27FC236}">
                    <a16:creationId xmlns:a16="http://schemas.microsoft.com/office/drawing/2014/main" id="{2D8B41E7-8A7E-2494-F09D-EDB81CE7063F}"/>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85" name="Graphic 33">
              <a:extLst>
                <a:ext uri="{FF2B5EF4-FFF2-40B4-BE49-F238E27FC236}">
                  <a16:creationId xmlns:a16="http://schemas.microsoft.com/office/drawing/2014/main" id="{6FDD54E8-5DD9-FA0B-3228-F49E0017A281}"/>
                </a:ext>
              </a:extLst>
            </p:cNvPr>
            <p:cNvGrpSpPr/>
            <p:nvPr/>
          </p:nvGrpSpPr>
          <p:grpSpPr>
            <a:xfrm>
              <a:off x="9006169" y="3160685"/>
              <a:ext cx="1373029" cy="1269683"/>
              <a:chOff x="7424910" y="2405641"/>
              <a:chExt cx="1771650" cy="1638300"/>
            </a:xfrm>
            <a:solidFill>
              <a:schemeClr val="accent4"/>
            </a:solidFill>
          </p:grpSpPr>
          <p:sp>
            <p:nvSpPr>
              <p:cNvPr id="86" name="Freeform: Shape 703">
                <a:extLst>
                  <a:ext uri="{FF2B5EF4-FFF2-40B4-BE49-F238E27FC236}">
                    <a16:creationId xmlns:a16="http://schemas.microsoft.com/office/drawing/2014/main" id="{F7F29D86-4B01-18E1-EC74-83EEC8922782}"/>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87" name="Freeform: Shape 704">
                <a:extLst>
                  <a:ext uri="{FF2B5EF4-FFF2-40B4-BE49-F238E27FC236}">
                    <a16:creationId xmlns:a16="http://schemas.microsoft.com/office/drawing/2014/main" id="{BDA3D9BB-506D-2281-1CAA-0CF0CCCC83BE}"/>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0661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Unsupervised Learning</a:t>
            </a:r>
          </a:p>
        </p:txBody>
      </p:sp>
      <p:pic>
        <p:nvPicPr>
          <p:cNvPr id="4" name="Imagen 3">
            <a:extLst>
              <a:ext uri="{FF2B5EF4-FFF2-40B4-BE49-F238E27FC236}">
                <a16:creationId xmlns:a16="http://schemas.microsoft.com/office/drawing/2014/main" id="{FF28F49F-6221-EEDE-B7F9-C70DB5495DE6}"/>
              </a:ext>
            </a:extLst>
          </p:cNvPr>
          <p:cNvPicPr>
            <a:picLocks noChangeAspect="1"/>
          </p:cNvPicPr>
          <p:nvPr/>
        </p:nvPicPr>
        <p:blipFill>
          <a:blip r:embed="rId2"/>
          <a:stretch>
            <a:fillRect/>
          </a:stretch>
        </p:blipFill>
        <p:spPr>
          <a:xfrm>
            <a:off x="885217" y="1221990"/>
            <a:ext cx="9978006" cy="5296501"/>
          </a:xfrm>
          <a:prstGeom prst="rect">
            <a:avLst/>
          </a:prstGeom>
        </p:spPr>
      </p:pic>
    </p:spTree>
    <p:extLst>
      <p:ext uri="{BB962C8B-B14F-4D97-AF65-F5344CB8AC3E}">
        <p14:creationId xmlns:p14="http://schemas.microsoft.com/office/powerpoint/2010/main" val="298034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1031131" y="998677"/>
            <a:ext cx="9980579" cy="430887"/>
          </a:xfrm>
          <a:prstGeom prst="rect">
            <a:avLst/>
          </a:prstGeom>
          <a:solidFill>
            <a:schemeClr val="accent3">
              <a:lumMod val="50000"/>
            </a:schemeClr>
          </a:solidFill>
        </p:spPr>
        <p:txBody>
          <a:bodyPr wrap="square" lIns="36000" tIns="0" rIns="36000" bIns="0" rtlCol="0">
            <a:spAutoFit/>
          </a:bodyPr>
          <a:lstStyle/>
          <a:p>
            <a:pPr algn="ct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Datasets de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entrenamiento</a:t>
            </a: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validación</a:t>
            </a:r>
            <a:r>
              <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rPr>
              <a:t> y </a:t>
            </a:r>
            <a:r>
              <a:rPr lang="en-US" sz="2800" dirty="0" err="1">
                <a:solidFill>
                  <a:schemeClr val="bg1"/>
                </a:solidFill>
                <a:latin typeface="Agency FB" panose="020B0503020202020204" pitchFamily="34" charset="0"/>
                <a:ea typeface="Tahoma" panose="020B0604030504040204" pitchFamily="34" charset="0"/>
                <a:cs typeface="Tahoma" panose="020B0604030504040204" pitchFamily="34" charset="0"/>
              </a:rPr>
              <a:t>prueba</a:t>
            </a:r>
            <a:endParaRPr lang="en-US" sz="2800" dirty="0">
              <a:solidFill>
                <a:schemeClr val="bg1"/>
              </a:solidFill>
              <a:latin typeface="Agency FB" panose="020B0503020202020204" pitchFamily="34" charset="0"/>
              <a:ea typeface="Tahoma" panose="020B0604030504040204" pitchFamily="34" charset="0"/>
              <a:cs typeface="Tahoma" panose="020B0604030504040204" pitchFamily="34" charset="0"/>
            </a:endParaRP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6663" y="3045767"/>
            <a:ext cx="2616290" cy="2396742"/>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5963056" y="2048081"/>
            <a:ext cx="5369668" cy="1569660"/>
          </a:xfrm>
          <a:prstGeom prst="rect">
            <a:avLst/>
          </a:prstGeom>
          <a:noFill/>
        </p:spPr>
        <p:txBody>
          <a:bodyPr wrap="square" rtlCol="0" anchor="ctr">
            <a:spAutoFit/>
          </a:bodyPr>
          <a:lstStyle/>
          <a:p>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Lo </a:t>
            </a:r>
            <a:r>
              <a:rPr lang="en-GB" altLang="ko-KR" sz="3200" b="1" dirty="0">
                <a:solidFill>
                  <a:srgbClr val="0070C0"/>
                </a:solidFill>
                <a:latin typeface="Agency FB" panose="020B0503020202020204" pitchFamily="34" charset="0"/>
                <a:ea typeface="Tahoma" panose="020B0604030504040204" pitchFamily="34" charset="0"/>
                <a:cs typeface="Tahoma" panose="020B0604030504040204" pitchFamily="34" charset="0"/>
              </a:rPr>
              <a:t>primero </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con lo que se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debe</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contar</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 la hora de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trabajar</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en</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Machine Learning es con un </a:t>
            </a:r>
            <a:r>
              <a:rPr lang="en-GB" altLang="ko-KR" sz="3200" dirty="0" err="1">
                <a:solidFill>
                  <a:schemeClr val="bg1"/>
                </a:solidFill>
                <a:latin typeface="Agency FB" panose="020B0503020202020204" pitchFamily="34" charset="0"/>
                <a:ea typeface="Tahoma" panose="020B0604030504040204" pitchFamily="34" charset="0"/>
                <a:cs typeface="Tahoma" panose="020B0604030504040204" pitchFamily="34" charset="0"/>
              </a:rPr>
              <a:t>buen</a:t>
            </a:r>
            <a:r>
              <a:rPr lang="en-GB" altLang="ko-KR" sz="3200" dirty="0">
                <a:solidFill>
                  <a:schemeClr val="bg1"/>
                </a:solidFill>
                <a:latin typeface="Agency FB" panose="020B0503020202020204" pitchFamily="34" charset="0"/>
                <a:ea typeface="Tahoma" panose="020B0604030504040204" pitchFamily="34" charset="0"/>
                <a:cs typeface="Tahoma" panose="020B0604030504040204" pitchFamily="34" charset="0"/>
              </a:rPr>
              <a:t> </a:t>
            </a:r>
            <a:r>
              <a:rPr lang="en-GB" altLang="ko-KR" sz="3200" b="1" dirty="0">
                <a:solidFill>
                  <a:srgbClr val="0070C0"/>
                </a:solidFill>
                <a:latin typeface="Agency FB" panose="020B0503020202020204" pitchFamily="34" charset="0"/>
                <a:ea typeface="Tahoma" panose="020B0604030504040204" pitchFamily="34" charset="0"/>
                <a:cs typeface="Tahoma" panose="020B0604030504040204" pitchFamily="34" charset="0"/>
              </a:rPr>
              <a:t>dataset</a:t>
            </a:r>
            <a:endParaRPr lang="ko-KR" altLang="en-US" sz="3200" b="1" dirty="0">
              <a:solidFill>
                <a:srgbClr val="0070C0"/>
              </a:solidFill>
              <a:latin typeface="Agency FB" panose="020B050302020202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990" y="2375706"/>
            <a:ext cx="589085" cy="589085"/>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6113" y="2375706"/>
            <a:ext cx="589085" cy="589085"/>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990" y="5224373"/>
            <a:ext cx="589085" cy="589085"/>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6113" y="5224373"/>
            <a:ext cx="589085" cy="589085"/>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6245157" y="3783557"/>
            <a:ext cx="4766554" cy="2627451"/>
          </a:xfrm>
          <a:prstGeom prst="rect">
            <a:avLst/>
          </a:prstGeom>
          <a:noFill/>
        </p:spPr>
        <p:txBody>
          <a:bodyPr wrap="square" rtlCol="0">
            <a:spAutoFit/>
          </a:bodyPr>
          <a:lstStyle/>
          <a:p>
            <a:pPr algn="just">
              <a:lnSpc>
                <a:spcPct val="150000"/>
              </a:lnSpc>
            </a:pP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Los conjuntos de datos de alta calidad proporcionan la base sobre la cual se entrenan y evalúan los modelos de Machine </a:t>
            </a:r>
            <a:r>
              <a:rPr lang="es-ES" sz="1600" b="0"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Learning</a:t>
            </a: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r>
              <a:rPr lang="es-ES" sz="1600"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Estos conjuntos de datos deben ser representativos, relevantes y estar etiquetados correctamente para el problema que se está abordando.</a:t>
            </a:r>
            <a:endParaRPr lang="en-US" altLang="ko-KR"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670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5437386"/>
          </a:xfrm>
          <a:prstGeom prst="rect">
            <a:avLst/>
          </a:prstGeom>
          <a:noFill/>
        </p:spPr>
        <p:txBody>
          <a:bodyPr wrap="square" rtlCol="0">
            <a:spAutoFit/>
          </a:bodyPr>
          <a:lstStyle/>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conjunto de datos de entrenamiento</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training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dataset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conjunto de ejemplos o instancias que se utiliza para entrenar un modelo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Consiste en una colección de datos con sus correspondientes etiquetas o valores objetivo.</a:t>
            </a:r>
          </a:p>
          <a:p>
            <a:pPr algn="l">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conjunto de datos de entrenamiento, cada ejemplo está compuesto por un conjunto de características o variables independientes, que son utilizadas por el modelo para hacer predicciones o tomar decisiones. Estas características pueden ser atributos numéricos, categóricos u otros tipos de datos.</a:t>
            </a:r>
          </a:p>
          <a:p>
            <a:pPr algn="l">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objetivo del conjunto de datos de entrenamiento es permitir que el modelo aprenda a partir de ejemplos previamente etiquetados, de manera que pueda generalizar y hacer predicciones precisas sobre nuevos datos no vistos.</a:t>
            </a:r>
          </a:p>
          <a:p>
            <a:pPr>
              <a:lnSpc>
                <a:spcPct val="150000"/>
              </a:lnSpc>
            </a:pP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538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3359894"/>
          </a:xfrm>
          <a:prstGeom prst="rect">
            <a:avLst/>
          </a:prstGeom>
          <a:noFill/>
        </p:spPr>
        <p:txBody>
          <a:bodyPr wrap="square" rtlCol="0">
            <a:spAutoFit/>
          </a:bodyPr>
          <a:lstStyle/>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conjunto de datos de prueba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test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dataset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inglés) es un conjunto separado e independiente de ejemplos o instancias que se utiliza para evaluar el rendimiento y la precisión de un modelo de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una vez que ha sido entrenado.</a:t>
            </a:r>
          </a:p>
          <a:p>
            <a:pPr algn="l">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 diferencia del conjunto de datos de entrenamiento, el conjunto de datos de prueba no se utiliza durante el proceso de entrenamiento del modelo. Su propósito principal es simular situaciones del mundo real y medir cómo el modelo generaliza y realiza predicciones precisas en datos no vistos.</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8725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pic>
        <p:nvPicPr>
          <p:cNvPr id="4" name="Imagen 3">
            <a:extLst>
              <a:ext uri="{FF2B5EF4-FFF2-40B4-BE49-F238E27FC236}">
                <a16:creationId xmlns:a16="http://schemas.microsoft.com/office/drawing/2014/main" id="{5B1B58C8-AEEF-E9E1-6A1B-2E0C9F5B4BF8}"/>
              </a:ext>
            </a:extLst>
          </p:cNvPr>
          <p:cNvPicPr>
            <a:picLocks noChangeAspect="1"/>
          </p:cNvPicPr>
          <p:nvPr/>
        </p:nvPicPr>
        <p:blipFill>
          <a:blip r:embed="rId2"/>
          <a:stretch>
            <a:fillRect/>
          </a:stretch>
        </p:blipFill>
        <p:spPr>
          <a:xfrm>
            <a:off x="831180" y="1097476"/>
            <a:ext cx="7468819" cy="5404268"/>
          </a:xfrm>
          <a:prstGeom prst="rect">
            <a:avLst/>
          </a:prstGeom>
        </p:spPr>
      </p:pic>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spTree>
    <p:extLst>
      <p:ext uri="{BB962C8B-B14F-4D97-AF65-F5344CB8AC3E}">
        <p14:creationId xmlns:p14="http://schemas.microsoft.com/office/powerpoint/2010/main" val="4208239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pic>
        <p:nvPicPr>
          <p:cNvPr id="3" name="Imagen 2">
            <a:extLst>
              <a:ext uri="{FF2B5EF4-FFF2-40B4-BE49-F238E27FC236}">
                <a16:creationId xmlns:a16="http://schemas.microsoft.com/office/drawing/2014/main" id="{62F24D84-6FAE-DF88-C43E-E7F0D740EB82}"/>
              </a:ext>
            </a:extLst>
          </p:cNvPr>
          <p:cNvPicPr>
            <a:picLocks noChangeAspect="1"/>
          </p:cNvPicPr>
          <p:nvPr/>
        </p:nvPicPr>
        <p:blipFill>
          <a:blip r:embed="rId2"/>
          <a:stretch>
            <a:fillRect/>
          </a:stretch>
        </p:blipFill>
        <p:spPr>
          <a:xfrm>
            <a:off x="840524" y="1056979"/>
            <a:ext cx="7718661" cy="5461080"/>
          </a:xfrm>
          <a:prstGeom prst="rect">
            <a:avLst/>
          </a:prstGeom>
        </p:spPr>
      </p:pic>
      <p:graphicFrame>
        <p:nvGraphicFramePr>
          <p:cNvPr id="5" name="Tabla 9">
            <a:extLst>
              <a:ext uri="{FF2B5EF4-FFF2-40B4-BE49-F238E27FC236}">
                <a16:creationId xmlns:a16="http://schemas.microsoft.com/office/drawing/2014/main" id="{C30DC1F0-85B2-9232-544B-C80744B04E5B}"/>
              </a:ext>
            </a:extLst>
          </p:cNvPr>
          <p:cNvGraphicFramePr>
            <a:graphicFrameLocks noGrp="1"/>
          </p:cNvGraphicFramePr>
          <p:nvPr>
            <p:extLst>
              <p:ext uri="{D42A27DB-BD31-4B8C-83A1-F6EECF244321}">
                <p14:modId xmlns:p14="http://schemas.microsoft.com/office/powerpoint/2010/main" val="2035696207"/>
              </p:ext>
            </p:extLst>
          </p:nvPr>
        </p:nvGraphicFramePr>
        <p:xfrm>
          <a:off x="5622587" y="719666"/>
          <a:ext cx="4537413" cy="1473200"/>
        </p:xfrm>
        <a:graphic>
          <a:graphicData uri="http://schemas.openxmlformats.org/drawingml/2006/table">
            <a:tbl>
              <a:tblPr firstRow="1" bandRow="1">
                <a:tableStyleId>{073A0DAA-6AF3-43AB-8588-CEC1D06C72B9}</a:tableStyleId>
              </a:tblPr>
              <a:tblGrid>
                <a:gridCol w="1512471">
                  <a:extLst>
                    <a:ext uri="{9D8B030D-6E8A-4147-A177-3AD203B41FA5}">
                      <a16:colId xmlns:a16="http://schemas.microsoft.com/office/drawing/2014/main" val="1779414486"/>
                    </a:ext>
                  </a:extLst>
                </a:gridCol>
                <a:gridCol w="1512471">
                  <a:extLst>
                    <a:ext uri="{9D8B030D-6E8A-4147-A177-3AD203B41FA5}">
                      <a16:colId xmlns:a16="http://schemas.microsoft.com/office/drawing/2014/main" val="1230842681"/>
                    </a:ext>
                  </a:extLst>
                </a:gridCol>
                <a:gridCol w="1512471">
                  <a:extLst>
                    <a:ext uri="{9D8B030D-6E8A-4147-A177-3AD203B41FA5}">
                      <a16:colId xmlns:a16="http://schemas.microsoft.com/office/drawing/2014/main" val="4062991755"/>
                    </a:ext>
                  </a:extLst>
                </a:gridCol>
              </a:tblGrid>
              <a:tr h="370840">
                <a:tc rowSpan="2">
                  <a:txBody>
                    <a:bodyPr/>
                    <a:lstStyle/>
                    <a:p>
                      <a:pPr algn="ctr"/>
                      <a:r>
                        <a:rPr lang="es-ES" dirty="0"/>
                        <a:t>Clase</a:t>
                      </a:r>
                      <a:endParaRPr lang="en-US" dirty="0"/>
                    </a:p>
                  </a:txBody>
                  <a:tcPr anchor="ctr"/>
                </a:tc>
                <a:tc gridSpan="2">
                  <a:txBody>
                    <a:bodyPr/>
                    <a:lstStyle/>
                    <a:p>
                      <a:pPr algn="ctr"/>
                      <a:r>
                        <a:rPr lang="es-ES" dirty="0"/>
                        <a:t>Características (</a:t>
                      </a:r>
                      <a:r>
                        <a:rPr lang="es-ES" dirty="0" err="1"/>
                        <a:t>features</a:t>
                      </a:r>
                      <a:r>
                        <a:rPr lang="es-ES" dirty="0"/>
                        <a:t>?</a:t>
                      </a:r>
                      <a:endParaRPr lang="en-US" dirty="0"/>
                    </a:p>
                  </a:txBody>
                  <a:tcPr anchor="ctr"/>
                </a:tc>
                <a:tc hMerge="1">
                  <a:txBody>
                    <a:bodyPr/>
                    <a:lstStyle/>
                    <a:p>
                      <a:endParaRPr lang="en-US" dirty="0"/>
                    </a:p>
                  </a:txBody>
                  <a:tcPr/>
                </a:tc>
                <a:extLst>
                  <a:ext uri="{0D108BD9-81ED-4DB2-BD59-A6C34878D82A}">
                    <a16:rowId xmlns:a16="http://schemas.microsoft.com/office/drawing/2014/main" val="1546130954"/>
                  </a:ext>
                </a:extLst>
              </a:tr>
              <a:tr h="370840">
                <a:tc vMerge="1">
                  <a:txBody>
                    <a:bodyPr/>
                    <a:lstStyle/>
                    <a:p>
                      <a:endParaRPr lang="en-US" dirty="0"/>
                    </a:p>
                  </a:txBody>
                  <a:tcPr/>
                </a:tc>
                <a:tc>
                  <a:txBody>
                    <a:bodyPr/>
                    <a:lstStyle/>
                    <a:p>
                      <a:pPr algn="ctr"/>
                      <a:r>
                        <a:rPr lang="es-ES" dirty="0"/>
                        <a:t>Coord. X</a:t>
                      </a:r>
                      <a:endParaRPr lang="en-US" dirty="0"/>
                    </a:p>
                  </a:txBody>
                  <a:tcPr anchor="ctr"/>
                </a:tc>
                <a:tc>
                  <a:txBody>
                    <a:bodyPr/>
                    <a:lstStyle/>
                    <a:p>
                      <a:pPr algn="ctr"/>
                      <a:r>
                        <a:rPr lang="es-ES" dirty="0"/>
                        <a:t>Coord. Y</a:t>
                      </a:r>
                      <a:endParaRPr lang="en-US" dirty="0"/>
                    </a:p>
                  </a:txBody>
                  <a:tcPr anchor="ctr"/>
                </a:tc>
                <a:extLst>
                  <a:ext uri="{0D108BD9-81ED-4DB2-BD59-A6C34878D82A}">
                    <a16:rowId xmlns:a16="http://schemas.microsoft.com/office/drawing/2014/main" val="3689800511"/>
                  </a:ext>
                </a:extLst>
              </a:tr>
              <a:tr h="185420">
                <a:tc>
                  <a:txBody>
                    <a:bodyPr/>
                    <a:lstStyle/>
                    <a:p>
                      <a:pPr algn="ctr"/>
                      <a:r>
                        <a:rPr lang="es-ES" dirty="0"/>
                        <a:t>Cuadro azul</a:t>
                      </a:r>
                      <a:endParaRPr lang="en-US" dirty="0"/>
                    </a:p>
                  </a:txBody>
                  <a:tcPr/>
                </a:tc>
                <a:tc>
                  <a:txBody>
                    <a:bodyPr/>
                    <a:lstStyle/>
                    <a:p>
                      <a:pPr algn="ctr"/>
                      <a:r>
                        <a:rPr lang="es-ES" dirty="0"/>
                        <a:t>2</a:t>
                      </a:r>
                      <a:endParaRPr lang="en-US" dirty="0"/>
                    </a:p>
                  </a:txBody>
                  <a:tcPr/>
                </a:tc>
                <a:tc>
                  <a:txBody>
                    <a:bodyPr/>
                    <a:lstStyle/>
                    <a:p>
                      <a:pPr algn="ctr"/>
                      <a:r>
                        <a:rPr lang="es-ES" dirty="0"/>
                        <a:t>7</a:t>
                      </a:r>
                    </a:p>
                  </a:txBody>
                  <a:tcPr/>
                </a:tc>
                <a:extLst>
                  <a:ext uri="{0D108BD9-81ED-4DB2-BD59-A6C34878D82A}">
                    <a16:rowId xmlns:a16="http://schemas.microsoft.com/office/drawing/2014/main" val="2792743357"/>
                  </a:ext>
                </a:extLst>
              </a:tr>
              <a:tr h="185420">
                <a:tc>
                  <a:txBody>
                    <a:bodyPr/>
                    <a:lstStyle/>
                    <a:p>
                      <a:pPr algn="ctr"/>
                      <a:r>
                        <a:rPr lang="es-ES" dirty="0"/>
                        <a:t>Círculo rojo</a:t>
                      </a:r>
                      <a:endParaRPr lang="en-US" dirty="0"/>
                    </a:p>
                  </a:txBody>
                  <a:tcPr/>
                </a:tc>
                <a:tc>
                  <a:txBody>
                    <a:bodyPr/>
                    <a:lstStyle/>
                    <a:p>
                      <a:pPr algn="ctr"/>
                      <a:r>
                        <a:rPr lang="es-ES" dirty="0"/>
                        <a:t>12</a:t>
                      </a:r>
                      <a:endParaRPr lang="en-US" dirty="0"/>
                    </a:p>
                  </a:txBody>
                  <a:tcPr/>
                </a:tc>
                <a:tc>
                  <a:txBody>
                    <a:bodyPr/>
                    <a:lstStyle/>
                    <a:p>
                      <a:pPr algn="ctr"/>
                      <a:r>
                        <a:rPr lang="es-ES" dirty="0"/>
                        <a:t>3</a:t>
                      </a:r>
                    </a:p>
                  </a:txBody>
                  <a:tcPr/>
                </a:tc>
                <a:extLst>
                  <a:ext uri="{0D108BD9-81ED-4DB2-BD59-A6C34878D82A}">
                    <a16:rowId xmlns:a16="http://schemas.microsoft.com/office/drawing/2014/main" val="3389877751"/>
                  </a:ext>
                </a:extLst>
              </a:tr>
            </a:tbl>
          </a:graphicData>
        </a:graphic>
      </p:graphicFrame>
    </p:spTree>
    <p:extLst>
      <p:ext uri="{BB962C8B-B14F-4D97-AF65-F5344CB8AC3E}">
        <p14:creationId xmlns:p14="http://schemas.microsoft.com/office/powerpoint/2010/main" val="2653005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688371" y="536108"/>
            <a:ext cx="6923766" cy="769441"/>
          </a:xfrm>
          <a:prstGeom prst="rect">
            <a:avLst/>
          </a:prstGeom>
          <a:noFill/>
        </p:spPr>
        <p:txBody>
          <a:bodyPr wrap="square" rtlCol="0" anchor="ctr">
            <a:spAutoFit/>
          </a:bodyPr>
          <a:lstStyle/>
          <a:p>
            <a:pPr algn="ctr"/>
            <a:r>
              <a:rPr lang="en-US" altLang="ko-KR" sz="4400" b="1" dirty="0" err="1">
                <a:solidFill>
                  <a:schemeClr val="tx1">
                    <a:lumMod val="75000"/>
                    <a:lumOff val="25000"/>
                  </a:schemeClr>
                </a:solidFill>
                <a:cs typeface="Arial" pitchFamily="34" charset="0"/>
              </a:rPr>
              <a:t>Tabla</a:t>
            </a:r>
            <a:r>
              <a:rPr lang="en-US" altLang="ko-KR" sz="4400" b="1" dirty="0">
                <a:solidFill>
                  <a:schemeClr val="tx1">
                    <a:lumMod val="75000"/>
                    <a:lumOff val="25000"/>
                  </a:schemeClr>
                </a:solidFill>
                <a:cs typeface="Arial" pitchFamily="34" charset="0"/>
              </a:rPr>
              <a:t> de </a:t>
            </a:r>
            <a:r>
              <a:rPr lang="en-US" altLang="ko-KR" sz="4400" b="1" dirty="0" err="1">
                <a:solidFill>
                  <a:schemeClr val="tx1">
                    <a:lumMod val="75000"/>
                    <a:lumOff val="25000"/>
                  </a:schemeClr>
                </a:solidFill>
                <a:cs typeface="Arial" pitchFamily="34" charset="0"/>
              </a:rPr>
              <a:t>contenido</a:t>
            </a:r>
            <a:endParaRPr lang="ko-KR" altLang="en-US" sz="4400" b="1"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130515" y="1396399"/>
            <a:ext cx="5675325" cy="1187031"/>
            <a:chOff x="1848112" y="1575921"/>
            <a:chExt cx="5383988" cy="1187031"/>
          </a:xfrm>
        </p:grpSpPr>
        <p:sp>
          <p:nvSpPr>
            <p:cNvPr id="8" name="TextBox 7"/>
            <p:cNvSpPr txBox="1"/>
            <p:nvPr/>
          </p:nvSpPr>
          <p:spPr>
            <a:xfrm>
              <a:off x="2724408" y="2116621"/>
              <a:ext cx="4507692" cy="646331"/>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Definición de Machine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 Aplicaciones del Machine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 en diversos campos.</a:t>
              </a:r>
            </a:p>
            <a:p>
              <a:endParaRPr lang="en-US" altLang="ko-KR" sz="1200" dirty="0">
                <a:solidFill>
                  <a:schemeClr val="tx1">
                    <a:lumMod val="75000"/>
                    <a:lumOff val="25000"/>
                  </a:schemeClr>
                </a:solidFill>
                <a:cs typeface="Arial" pitchFamily="34" charset="0"/>
              </a:endParaRPr>
            </a:p>
          </p:txBody>
        </p:sp>
        <p:sp>
          <p:nvSpPr>
            <p:cNvPr id="9" name="TextBox 8"/>
            <p:cNvSpPr txBox="1"/>
            <p:nvPr/>
          </p:nvSpPr>
          <p:spPr>
            <a:xfrm>
              <a:off x="2705936" y="1769948"/>
              <a:ext cx="4507692" cy="400110"/>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Introducción al Machine </a:t>
              </a:r>
              <a:r>
                <a:rPr lang="es-ES" altLang="ko-KR" sz="2000" b="1" dirty="0" err="1">
                  <a:solidFill>
                    <a:schemeClr val="tx1">
                      <a:lumMod val="75000"/>
                      <a:lumOff val="25000"/>
                    </a:schemeClr>
                  </a:solidFill>
                  <a:cs typeface="Arial" pitchFamily="34" charset="0"/>
                </a:rPr>
                <a:t>Learning</a:t>
              </a:r>
              <a:endParaRPr lang="ko-KR" altLang="en-US" sz="20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01</a:t>
              </a:r>
              <a:endParaRPr lang="ko-KR" altLang="en-US" sz="3600" b="1" dirty="0">
                <a:solidFill>
                  <a:schemeClr val="tx1">
                    <a:lumMod val="75000"/>
                    <a:lumOff val="25000"/>
                  </a:schemeClr>
                </a:solidFill>
                <a:cs typeface="Arial" pitchFamily="34" charset="0"/>
              </a:endParaRP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grpSp>
        <p:nvGrpSpPr>
          <p:cNvPr id="3" name="Group 3">
            <a:extLst>
              <a:ext uri="{FF2B5EF4-FFF2-40B4-BE49-F238E27FC236}">
                <a16:creationId xmlns:a16="http://schemas.microsoft.com/office/drawing/2014/main" id="{202DA77F-BEC0-4522-00C9-2421AFBC02EF}"/>
              </a:ext>
            </a:extLst>
          </p:cNvPr>
          <p:cNvGrpSpPr/>
          <p:nvPr/>
        </p:nvGrpSpPr>
        <p:grpSpPr>
          <a:xfrm>
            <a:off x="1132226" y="2298189"/>
            <a:ext cx="5656329" cy="1371697"/>
            <a:chOff x="1848112" y="1575921"/>
            <a:chExt cx="5383988" cy="1371697"/>
          </a:xfrm>
        </p:grpSpPr>
        <p:sp>
          <p:nvSpPr>
            <p:cNvPr id="5" name="TextBox 7">
              <a:extLst>
                <a:ext uri="{FF2B5EF4-FFF2-40B4-BE49-F238E27FC236}">
                  <a16:creationId xmlns:a16="http://schemas.microsoft.com/office/drawing/2014/main" id="{8D8867C4-756E-D39F-D997-C3F5F2658548}"/>
                </a:ext>
              </a:extLst>
            </p:cNvPr>
            <p:cNvSpPr txBox="1"/>
            <p:nvPr/>
          </p:nvSpPr>
          <p:spPr>
            <a:xfrm>
              <a:off x="2724408" y="2116621"/>
              <a:ext cx="4507692" cy="830997"/>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Tipos de aprendizaje: supervisado, no supervisado y por refuerzo. </a:t>
              </a:r>
              <a:r>
                <a:rPr lang="es-ES" altLang="ko-KR" sz="1200" dirty="0" err="1">
                  <a:solidFill>
                    <a:schemeClr val="tx1">
                      <a:lumMod val="75000"/>
                      <a:lumOff val="25000"/>
                    </a:schemeClr>
                  </a:solidFill>
                  <a:cs typeface="Arial" pitchFamily="34" charset="0"/>
                </a:rPr>
                <a:t>Dataset</a:t>
              </a:r>
              <a:r>
                <a:rPr lang="es-ES" altLang="ko-KR" sz="1200" dirty="0">
                  <a:solidFill>
                    <a:schemeClr val="tx1">
                      <a:lumMod val="75000"/>
                      <a:lumOff val="25000"/>
                    </a:schemeClr>
                  </a:solidFill>
                  <a:cs typeface="Arial" pitchFamily="34" charset="0"/>
                </a:rPr>
                <a:t> de entrenamiento, validación y prueba. Métricas de evaluación de modelos de Machine </a:t>
              </a:r>
              <a:r>
                <a:rPr lang="es-ES" altLang="ko-KR" sz="1200" dirty="0" err="1">
                  <a:solidFill>
                    <a:schemeClr val="tx1">
                      <a:lumMod val="75000"/>
                      <a:lumOff val="25000"/>
                    </a:schemeClr>
                  </a:solidFill>
                  <a:cs typeface="Arial" pitchFamily="34" charset="0"/>
                </a:rPr>
                <a:t>Learning</a:t>
              </a:r>
              <a:endParaRPr lang="es-E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p:txBody>
        </p:sp>
        <p:sp>
          <p:nvSpPr>
            <p:cNvPr id="6" name="TextBox 8">
              <a:extLst>
                <a:ext uri="{FF2B5EF4-FFF2-40B4-BE49-F238E27FC236}">
                  <a16:creationId xmlns:a16="http://schemas.microsoft.com/office/drawing/2014/main" id="{CA6E3924-E9E4-FBDD-E793-328BE48792C5}"/>
                </a:ext>
              </a:extLst>
            </p:cNvPr>
            <p:cNvSpPr txBox="1"/>
            <p:nvPr/>
          </p:nvSpPr>
          <p:spPr>
            <a:xfrm>
              <a:off x="2705936" y="1769948"/>
              <a:ext cx="4507692" cy="707886"/>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Fundamentos del Machine </a:t>
              </a:r>
              <a:r>
                <a:rPr lang="es-ES" altLang="ko-KR" sz="2000" b="1" dirty="0" err="1">
                  <a:solidFill>
                    <a:schemeClr val="tx1">
                      <a:lumMod val="75000"/>
                      <a:lumOff val="25000"/>
                    </a:schemeClr>
                  </a:solidFill>
                  <a:cs typeface="Arial" pitchFamily="34" charset="0"/>
                </a:rPr>
                <a:t>Learning</a:t>
              </a:r>
              <a:endParaRPr lang="ko-KR" altLang="en-US" sz="2000" b="1" dirty="0">
                <a:solidFill>
                  <a:schemeClr val="tx1">
                    <a:lumMod val="75000"/>
                    <a:lumOff val="25000"/>
                  </a:schemeClr>
                </a:solidFill>
                <a:cs typeface="Arial" pitchFamily="34" charset="0"/>
              </a:endParaRPr>
            </a:p>
          </p:txBody>
        </p:sp>
        <p:sp>
          <p:nvSpPr>
            <p:cNvPr id="10" name="TextBox 6">
              <a:extLst>
                <a:ext uri="{FF2B5EF4-FFF2-40B4-BE49-F238E27FC236}">
                  <a16:creationId xmlns:a16="http://schemas.microsoft.com/office/drawing/2014/main" id="{EDA78D50-A818-AC07-8680-F1BE5E06DB11}"/>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02</a:t>
              </a:r>
              <a:endParaRPr lang="ko-KR" altLang="en-US" sz="3600" b="1" dirty="0">
                <a:solidFill>
                  <a:schemeClr val="tx1">
                    <a:lumMod val="75000"/>
                    <a:lumOff val="25000"/>
                  </a:schemeClr>
                </a:solidFill>
                <a:cs typeface="Arial" pitchFamily="34" charset="0"/>
              </a:endParaRPr>
            </a:p>
          </p:txBody>
        </p:sp>
      </p:grpSp>
      <p:grpSp>
        <p:nvGrpSpPr>
          <p:cNvPr id="11" name="Group 3">
            <a:extLst>
              <a:ext uri="{FF2B5EF4-FFF2-40B4-BE49-F238E27FC236}">
                <a16:creationId xmlns:a16="http://schemas.microsoft.com/office/drawing/2014/main" id="{AD159633-62EC-4FF5-C426-C9BFB4213778}"/>
              </a:ext>
            </a:extLst>
          </p:cNvPr>
          <p:cNvGrpSpPr/>
          <p:nvPr/>
        </p:nvGrpSpPr>
        <p:grpSpPr>
          <a:xfrm>
            <a:off x="1137260" y="3394000"/>
            <a:ext cx="5656329" cy="1371697"/>
            <a:chOff x="1848112" y="1575921"/>
            <a:chExt cx="5383988" cy="1371697"/>
          </a:xfrm>
        </p:grpSpPr>
        <p:sp>
          <p:nvSpPr>
            <p:cNvPr id="12" name="TextBox 7">
              <a:extLst>
                <a:ext uri="{FF2B5EF4-FFF2-40B4-BE49-F238E27FC236}">
                  <a16:creationId xmlns:a16="http://schemas.microsoft.com/office/drawing/2014/main" id="{C6D63842-5632-CA09-C334-106E4FE31938}"/>
                </a:ext>
              </a:extLst>
            </p:cNvPr>
            <p:cNvSpPr txBox="1"/>
            <p:nvPr/>
          </p:nvSpPr>
          <p:spPr>
            <a:xfrm>
              <a:off x="2724408" y="2116621"/>
              <a:ext cx="4507692" cy="830997"/>
            </a:xfrm>
            <a:prstGeom prst="rect">
              <a:avLst/>
            </a:prstGeom>
            <a:noFill/>
          </p:spPr>
          <p:txBody>
            <a:bodyPr wrap="square" rtlCol="0">
              <a:spAutoFit/>
            </a:bodyPr>
            <a:lstStyle/>
            <a:p>
              <a:r>
                <a:rPr lang="es-ES" altLang="ko-KR" sz="1200" b="1" dirty="0">
                  <a:solidFill>
                    <a:schemeClr val="tx1">
                      <a:lumMod val="75000"/>
                      <a:lumOff val="25000"/>
                    </a:schemeClr>
                  </a:solidFill>
                  <a:cs typeface="Arial" pitchFamily="34" charset="0"/>
                </a:rPr>
                <a:t>Modelos de Regresión:</a:t>
              </a:r>
              <a:r>
                <a:rPr lang="es-ES" altLang="ko-KR" sz="1200" dirty="0">
                  <a:solidFill>
                    <a:schemeClr val="tx1">
                      <a:lumMod val="75000"/>
                      <a:lumOff val="25000"/>
                    </a:schemeClr>
                  </a:solidFill>
                  <a:cs typeface="Arial" pitchFamily="34" charset="0"/>
                </a:rPr>
                <a:t> Regresión lineal. Regresión logística. Regresión polinómica. </a:t>
              </a:r>
              <a:r>
                <a:rPr lang="es-ES" altLang="ko-KR" sz="1200" b="1" dirty="0">
                  <a:solidFill>
                    <a:schemeClr val="tx1">
                      <a:lumMod val="75000"/>
                      <a:lumOff val="25000"/>
                    </a:schemeClr>
                  </a:solidFill>
                  <a:cs typeface="Arial" pitchFamily="34" charset="0"/>
                </a:rPr>
                <a:t>Modelos de Clasificación</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kNN</a:t>
              </a:r>
              <a:r>
                <a:rPr lang="es-ES" altLang="ko-KR" sz="1200" dirty="0">
                  <a:solidFill>
                    <a:schemeClr val="tx1">
                      <a:lumMod val="75000"/>
                      <a:lumOff val="25000"/>
                    </a:schemeClr>
                  </a:solidFill>
                  <a:cs typeface="Arial" pitchFamily="34" charset="0"/>
                </a:rPr>
                <a:t>, Árboles de decisión. Bosques aleatorios. </a:t>
              </a:r>
              <a:r>
                <a:rPr lang="es-ES" altLang="ko-KR" sz="1200" dirty="0" err="1">
                  <a:solidFill>
                    <a:schemeClr val="tx1">
                      <a:lumMod val="75000"/>
                      <a:lumOff val="25000"/>
                    </a:schemeClr>
                  </a:solidFill>
                  <a:cs typeface="Arial" pitchFamily="34" charset="0"/>
                </a:rPr>
                <a:t>Support</a:t>
              </a:r>
              <a:r>
                <a:rPr lang="es-ES" altLang="ko-KR" sz="1200" dirty="0">
                  <a:solidFill>
                    <a:schemeClr val="tx1">
                      <a:lumMod val="75000"/>
                      <a:lumOff val="25000"/>
                    </a:schemeClr>
                  </a:solidFill>
                  <a:cs typeface="Arial" pitchFamily="34" charset="0"/>
                </a:rPr>
                <a:t> Vector Machines. </a:t>
              </a:r>
              <a:r>
                <a:rPr lang="es-ES" altLang="ko-KR" sz="1200" dirty="0" err="1">
                  <a:solidFill>
                    <a:schemeClr val="tx1">
                      <a:lumMod val="75000"/>
                      <a:lumOff val="25000"/>
                    </a:schemeClr>
                  </a:solidFill>
                  <a:cs typeface="Arial" pitchFamily="34" charset="0"/>
                </a:rPr>
                <a:t>Naive</a:t>
              </a:r>
              <a:r>
                <a:rPr lang="es-ES" altLang="ko-KR" sz="1200" dirty="0">
                  <a:solidFill>
                    <a:schemeClr val="tx1">
                      <a:lumMod val="75000"/>
                      <a:lumOff val="25000"/>
                    </a:schemeClr>
                  </a:solidFill>
                  <a:cs typeface="Arial" pitchFamily="34" charset="0"/>
                </a:rPr>
                <a:t> Bayes. Redes neuronales. Deep </a:t>
              </a:r>
              <a:r>
                <a:rPr lang="es-ES" altLang="ko-KR" sz="1200" dirty="0" err="1">
                  <a:solidFill>
                    <a:schemeClr val="tx1">
                      <a:lumMod val="75000"/>
                      <a:lumOff val="25000"/>
                    </a:schemeClr>
                  </a:solidFill>
                  <a:cs typeface="Arial" pitchFamily="34" charset="0"/>
                </a:rPr>
                <a:t>Learning</a:t>
              </a:r>
              <a:r>
                <a:rPr lang="es-ES"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sp>
          <p:nvSpPr>
            <p:cNvPr id="13" name="TextBox 8">
              <a:extLst>
                <a:ext uri="{FF2B5EF4-FFF2-40B4-BE49-F238E27FC236}">
                  <a16:creationId xmlns:a16="http://schemas.microsoft.com/office/drawing/2014/main" id="{5255D817-2AB1-5C50-62CD-498A0D4C7FEF}"/>
                </a:ext>
              </a:extLst>
            </p:cNvPr>
            <p:cNvSpPr txBox="1"/>
            <p:nvPr/>
          </p:nvSpPr>
          <p:spPr>
            <a:xfrm>
              <a:off x="2705936" y="1769948"/>
              <a:ext cx="4507692" cy="400110"/>
            </a:xfrm>
            <a:prstGeom prst="rect">
              <a:avLst/>
            </a:prstGeom>
            <a:noFill/>
          </p:spPr>
          <p:txBody>
            <a:bodyPr wrap="square" lIns="108000" rIns="108000" rtlCol="0">
              <a:spAutoFit/>
            </a:bodyPr>
            <a:lstStyle/>
            <a:p>
              <a:r>
                <a:rPr lang="en-US" altLang="ko-KR" sz="2000" b="1" dirty="0" err="1">
                  <a:solidFill>
                    <a:schemeClr val="tx1">
                      <a:lumMod val="75000"/>
                      <a:lumOff val="25000"/>
                    </a:schemeClr>
                  </a:solidFill>
                  <a:cs typeface="Arial" pitchFamily="34" charset="0"/>
                </a:rPr>
                <a:t>Aprendizaje</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supervisado</a:t>
              </a:r>
              <a:endParaRPr lang="ko-KR" altLang="en-US" sz="2000" b="1" dirty="0">
                <a:solidFill>
                  <a:schemeClr val="tx1">
                    <a:lumMod val="75000"/>
                    <a:lumOff val="25000"/>
                  </a:schemeClr>
                </a:solidFill>
                <a:cs typeface="Arial" pitchFamily="34" charset="0"/>
              </a:endParaRPr>
            </a:p>
          </p:txBody>
        </p:sp>
        <p:sp>
          <p:nvSpPr>
            <p:cNvPr id="14" name="TextBox 6">
              <a:extLst>
                <a:ext uri="{FF2B5EF4-FFF2-40B4-BE49-F238E27FC236}">
                  <a16:creationId xmlns:a16="http://schemas.microsoft.com/office/drawing/2014/main" id="{28B356FC-964E-C186-30B8-561D6BBAC507}"/>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03</a:t>
              </a:r>
              <a:endParaRPr lang="ko-KR" altLang="en-US" sz="3600" b="1" dirty="0">
                <a:solidFill>
                  <a:schemeClr val="tx1">
                    <a:lumMod val="75000"/>
                    <a:lumOff val="25000"/>
                  </a:schemeClr>
                </a:solidFill>
                <a:cs typeface="Arial" pitchFamily="34" charset="0"/>
              </a:endParaRPr>
            </a:p>
          </p:txBody>
        </p:sp>
      </p:grpSp>
      <p:grpSp>
        <p:nvGrpSpPr>
          <p:cNvPr id="15" name="Group 3">
            <a:extLst>
              <a:ext uri="{FF2B5EF4-FFF2-40B4-BE49-F238E27FC236}">
                <a16:creationId xmlns:a16="http://schemas.microsoft.com/office/drawing/2014/main" id="{8D75FB4B-348B-F6E9-69F0-5F4807744999}"/>
              </a:ext>
            </a:extLst>
          </p:cNvPr>
          <p:cNvGrpSpPr/>
          <p:nvPr/>
        </p:nvGrpSpPr>
        <p:grpSpPr>
          <a:xfrm>
            <a:off x="1118413" y="4688839"/>
            <a:ext cx="5656329" cy="817699"/>
            <a:chOff x="1848112" y="1575921"/>
            <a:chExt cx="5383988" cy="817699"/>
          </a:xfrm>
        </p:grpSpPr>
        <p:sp>
          <p:nvSpPr>
            <p:cNvPr id="16" name="TextBox 7">
              <a:extLst>
                <a:ext uri="{FF2B5EF4-FFF2-40B4-BE49-F238E27FC236}">
                  <a16:creationId xmlns:a16="http://schemas.microsoft.com/office/drawing/2014/main" id="{12A04E26-157E-4F3A-46EC-4AD90FEB717E}"/>
                </a:ext>
              </a:extLst>
            </p:cNvPr>
            <p:cNvSpPr txBox="1"/>
            <p:nvPr/>
          </p:nvSpPr>
          <p:spPr>
            <a:xfrm>
              <a:off x="2724408" y="2116621"/>
              <a:ext cx="4507692" cy="276999"/>
            </a:xfrm>
            <a:prstGeom prst="rect">
              <a:avLst/>
            </a:prstGeom>
            <a:noFill/>
          </p:spPr>
          <p:txBody>
            <a:bodyPr wrap="square" rtlCol="0">
              <a:spAutoFit/>
            </a:bodyPr>
            <a:lstStyle/>
            <a:p>
              <a:r>
                <a:rPr lang="es-ES" altLang="ko-KR" sz="1200" b="1" dirty="0" err="1">
                  <a:solidFill>
                    <a:schemeClr val="tx1">
                      <a:lumMod val="75000"/>
                      <a:lumOff val="25000"/>
                    </a:schemeClr>
                  </a:solidFill>
                  <a:cs typeface="Arial" pitchFamily="34" charset="0"/>
                </a:rPr>
                <a:t>Clustering</a:t>
              </a:r>
              <a:r>
                <a:rPr lang="es-ES" altLang="ko-KR" sz="1200" b="1" dirty="0">
                  <a:solidFill>
                    <a:schemeClr val="tx1">
                      <a:lumMod val="75000"/>
                      <a:lumOff val="25000"/>
                    </a:schemeClr>
                  </a:solidFill>
                  <a:cs typeface="Arial" pitchFamily="34" charset="0"/>
                </a:rPr>
                <a:t>: </a:t>
              </a:r>
              <a:r>
                <a:rPr lang="es-ES" altLang="ko-KR" sz="1200" dirty="0">
                  <a:solidFill>
                    <a:schemeClr val="tx1">
                      <a:lumMod val="75000"/>
                      <a:lumOff val="25000"/>
                    </a:schemeClr>
                  </a:solidFill>
                  <a:cs typeface="Arial" pitchFamily="34" charset="0"/>
                </a:rPr>
                <a:t>k-</a:t>
              </a:r>
              <a:r>
                <a:rPr lang="es-ES" altLang="ko-KR" sz="1200" dirty="0" err="1">
                  <a:solidFill>
                    <a:schemeClr val="tx1">
                      <a:lumMod val="75000"/>
                      <a:lumOff val="25000"/>
                    </a:schemeClr>
                  </a:solidFill>
                  <a:cs typeface="Arial" pitchFamily="34" charset="0"/>
                </a:rPr>
                <a:t>means</a:t>
              </a:r>
              <a:endParaRPr lang="en-US" altLang="ko-KR" sz="1200" dirty="0">
                <a:solidFill>
                  <a:schemeClr val="tx1">
                    <a:lumMod val="75000"/>
                    <a:lumOff val="25000"/>
                  </a:schemeClr>
                </a:solidFill>
                <a:cs typeface="Arial" pitchFamily="34" charset="0"/>
              </a:endParaRPr>
            </a:p>
          </p:txBody>
        </p:sp>
        <p:sp>
          <p:nvSpPr>
            <p:cNvPr id="176" name="TextBox 8">
              <a:extLst>
                <a:ext uri="{FF2B5EF4-FFF2-40B4-BE49-F238E27FC236}">
                  <a16:creationId xmlns:a16="http://schemas.microsoft.com/office/drawing/2014/main" id="{9C56E0AA-18BC-FCC9-BF29-34E61122D778}"/>
                </a:ext>
              </a:extLst>
            </p:cNvPr>
            <p:cNvSpPr txBox="1"/>
            <p:nvPr/>
          </p:nvSpPr>
          <p:spPr>
            <a:xfrm>
              <a:off x="2705936" y="1769948"/>
              <a:ext cx="4507692" cy="400110"/>
            </a:xfrm>
            <a:prstGeom prst="rect">
              <a:avLst/>
            </a:prstGeom>
            <a:noFill/>
          </p:spPr>
          <p:txBody>
            <a:bodyPr wrap="square" lIns="108000" rIns="108000" rtlCol="0">
              <a:spAutoFit/>
            </a:bodyPr>
            <a:lstStyle/>
            <a:p>
              <a:r>
                <a:rPr lang="en-US" altLang="ko-KR" sz="2000" b="1" dirty="0" err="1">
                  <a:solidFill>
                    <a:schemeClr val="tx1">
                      <a:lumMod val="75000"/>
                      <a:lumOff val="25000"/>
                    </a:schemeClr>
                  </a:solidFill>
                  <a:cs typeface="Arial" pitchFamily="34" charset="0"/>
                </a:rPr>
                <a:t>Aprendizaje</a:t>
              </a:r>
              <a:r>
                <a:rPr lang="en-US" altLang="ko-KR" sz="2000" b="1" dirty="0">
                  <a:solidFill>
                    <a:schemeClr val="tx1">
                      <a:lumMod val="75000"/>
                      <a:lumOff val="25000"/>
                    </a:schemeClr>
                  </a:solidFill>
                  <a:cs typeface="Arial" pitchFamily="34" charset="0"/>
                </a:rPr>
                <a:t> no </a:t>
              </a:r>
              <a:r>
                <a:rPr lang="en-US" altLang="ko-KR" sz="2000" b="1" dirty="0" err="1">
                  <a:solidFill>
                    <a:schemeClr val="tx1">
                      <a:lumMod val="75000"/>
                      <a:lumOff val="25000"/>
                    </a:schemeClr>
                  </a:solidFill>
                  <a:cs typeface="Arial" pitchFamily="34" charset="0"/>
                </a:rPr>
                <a:t>supervisado</a:t>
              </a:r>
              <a:endParaRPr lang="ko-KR" altLang="en-US" sz="2000" b="1" dirty="0">
                <a:solidFill>
                  <a:schemeClr val="tx1">
                    <a:lumMod val="75000"/>
                    <a:lumOff val="25000"/>
                  </a:schemeClr>
                </a:solidFill>
                <a:cs typeface="Arial" pitchFamily="34" charset="0"/>
              </a:endParaRPr>
            </a:p>
          </p:txBody>
        </p:sp>
        <p:sp>
          <p:nvSpPr>
            <p:cNvPr id="177" name="TextBox 6">
              <a:extLst>
                <a:ext uri="{FF2B5EF4-FFF2-40B4-BE49-F238E27FC236}">
                  <a16:creationId xmlns:a16="http://schemas.microsoft.com/office/drawing/2014/main" id="{75FB5DF4-ED06-C2D3-B849-F83FD49D5C7A}"/>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04</a:t>
              </a:r>
              <a:endParaRPr lang="ko-KR" altLang="en-US" sz="3600" b="1" dirty="0">
                <a:solidFill>
                  <a:schemeClr val="tx1">
                    <a:lumMod val="75000"/>
                    <a:lumOff val="25000"/>
                  </a:schemeClr>
                </a:solidFill>
                <a:cs typeface="Arial" pitchFamily="34" charset="0"/>
              </a:endParaRPr>
            </a:p>
          </p:txBody>
        </p:sp>
      </p:grpSp>
      <p:grpSp>
        <p:nvGrpSpPr>
          <p:cNvPr id="182" name="Group 3">
            <a:extLst>
              <a:ext uri="{FF2B5EF4-FFF2-40B4-BE49-F238E27FC236}">
                <a16:creationId xmlns:a16="http://schemas.microsoft.com/office/drawing/2014/main" id="{C625996C-17D0-52EF-8AA3-21110560A03F}"/>
              </a:ext>
            </a:extLst>
          </p:cNvPr>
          <p:cNvGrpSpPr/>
          <p:nvPr/>
        </p:nvGrpSpPr>
        <p:grpSpPr>
          <a:xfrm>
            <a:off x="1108217" y="5484459"/>
            <a:ext cx="5656329" cy="1002365"/>
            <a:chOff x="1848112" y="1575921"/>
            <a:chExt cx="5383988" cy="1002365"/>
          </a:xfrm>
        </p:grpSpPr>
        <p:sp>
          <p:nvSpPr>
            <p:cNvPr id="183" name="TextBox 7">
              <a:extLst>
                <a:ext uri="{FF2B5EF4-FFF2-40B4-BE49-F238E27FC236}">
                  <a16:creationId xmlns:a16="http://schemas.microsoft.com/office/drawing/2014/main" id="{DE140355-16A9-CDB2-5962-0282CC41403C}"/>
                </a:ext>
              </a:extLst>
            </p:cNvPr>
            <p:cNvSpPr txBox="1"/>
            <p:nvPr/>
          </p:nvSpPr>
          <p:spPr>
            <a:xfrm>
              <a:off x="2724408" y="2116621"/>
              <a:ext cx="4507692" cy="461665"/>
            </a:xfrm>
            <a:prstGeom prst="rect">
              <a:avLst/>
            </a:prstGeom>
            <a:noFill/>
          </p:spPr>
          <p:txBody>
            <a:bodyPr wrap="square" rtlCol="0">
              <a:spAutoFit/>
            </a:bodyPr>
            <a:lstStyle/>
            <a:p>
              <a:r>
                <a:rPr lang="es-ES" altLang="ko-KR" sz="1200" dirty="0">
                  <a:solidFill>
                    <a:schemeClr val="tx1">
                      <a:lumMod val="75000"/>
                      <a:lumOff val="25000"/>
                    </a:schemeClr>
                  </a:solidFill>
                  <a:cs typeface="Arial" pitchFamily="34" charset="0"/>
                </a:rPr>
                <a:t>Técnicas de validación cruzada. </a:t>
              </a:r>
              <a:r>
                <a:rPr lang="es-ES" altLang="ko-KR" sz="1200" dirty="0" err="1">
                  <a:solidFill>
                    <a:schemeClr val="tx1">
                      <a:lumMod val="75000"/>
                      <a:lumOff val="25000"/>
                    </a:schemeClr>
                  </a:solidFill>
                  <a:cs typeface="Arial" pitchFamily="34" charset="0"/>
                </a:rPr>
                <a:t>Overfitting</a:t>
              </a:r>
              <a:r>
                <a:rPr lang="es-ES" altLang="ko-KR" sz="1200" dirty="0">
                  <a:solidFill>
                    <a:schemeClr val="tx1">
                      <a:lumMod val="75000"/>
                      <a:lumOff val="25000"/>
                    </a:schemeClr>
                  </a:solidFill>
                  <a:cs typeface="Arial" pitchFamily="34" charset="0"/>
                </a:rPr>
                <a:t> y </a:t>
              </a:r>
              <a:r>
                <a:rPr lang="es-ES" altLang="ko-KR" sz="1200" dirty="0" err="1">
                  <a:solidFill>
                    <a:schemeClr val="tx1">
                      <a:lumMod val="75000"/>
                      <a:lumOff val="25000"/>
                    </a:schemeClr>
                  </a:solidFill>
                  <a:cs typeface="Arial" pitchFamily="34" charset="0"/>
                </a:rPr>
                <a:t>underfitting</a:t>
              </a:r>
              <a:r>
                <a:rPr lang="es-ES" altLang="ko-KR" sz="1200" dirty="0">
                  <a:solidFill>
                    <a:schemeClr val="tx1">
                      <a:lumMod val="75000"/>
                      <a:lumOff val="25000"/>
                    </a:schemeClr>
                  </a:solidFill>
                  <a:cs typeface="Arial" pitchFamily="34" charset="0"/>
                </a:rPr>
                <a:t>. Ajuste de </a:t>
              </a:r>
              <a:r>
                <a:rPr lang="es-ES" altLang="ko-KR" sz="1200" dirty="0" err="1">
                  <a:solidFill>
                    <a:schemeClr val="tx1">
                      <a:lumMod val="75000"/>
                      <a:lumOff val="25000"/>
                    </a:schemeClr>
                  </a:solidFill>
                  <a:cs typeface="Arial" pitchFamily="34" charset="0"/>
                </a:rPr>
                <a:t>hiperparámetros</a:t>
              </a:r>
              <a:r>
                <a:rPr lang="es-ES"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sp>
          <p:nvSpPr>
            <p:cNvPr id="184" name="TextBox 8">
              <a:extLst>
                <a:ext uri="{FF2B5EF4-FFF2-40B4-BE49-F238E27FC236}">
                  <a16:creationId xmlns:a16="http://schemas.microsoft.com/office/drawing/2014/main" id="{B0C90527-6F34-E6C8-C423-542E6974B1E7}"/>
                </a:ext>
              </a:extLst>
            </p:cNvPr>
            <p:cNvSpPr txBox="1"/>
            <p:nvPr/>
          </p:nvSpPr>
          <p:spPr>
            <a:xfrm>
              <a:off x="2705936" y="1769948"/>
              <a:ext cx="4507692" cy="400110"/>
            </a:xfrm>
            <a:prstGeom prst="rect">
              <a:avLst/>
            </a:prstGeom>
            <a:noFill/>
          </p:spPr>
          <p:txBody>
            <a:bodyPr wrap="square" lIns="108000" rIns="108000" rtlCol="0">
              <a:spAutoFit/>
            </a:bodyPr>
            <a:lstStyle/>
            <a:p>
              <a:r>
                <a:rPr lang="es-ES" altLang="ko-KR" sz="2000" b="1" dirty="0">
                  <a:solidFill>
                    <a:schemeClr val="tx1">
                      <a:lumMod val="75000"/>
                      <a:lumOff val="25000"/>
                    </a:schemeClr>
                  </a:solidFill>
                  <a:cs typeface="Arial" pitchFamily="34" charset="0"/>
                </a:rPr>
                <a:t>Validación y Ajuste de Modelos</a:t>
              </a:r>
              <a:endParaRPr lang="ko-KR" altLang="en-US" sz="2000" b="1" dirty="0">
                <a:solidFill>
                  <a:schemeClr val="tx1">
                    <a:lumMod val="75000"/>
                    <a:lumOff val="25000"/>
                  </a:schemeClr>
                </a:solidFill>
                <a:cs typeface="Arial" pitchFamily="34" charset="0"/>
              </a:endParaRPr>
            </a:p>
          </p:txBody>
        </p:sp>
        <p:sp>
          <p:nvSpPr>
            <p:cNvPr id="185" name="TextBox 6">
              <a:extLst>
                <a:ext uri="{FF2B5EF4-FFF2-40B4-BE49-F238E27FC236}">
                  <a16:creationId xmlns:a16="http://schemas.microsoft.com/office/drawing/2014/main" id="{B65F153B-F7C5-9493-DEB1-01552B586DA7}"/>
                </a:ext>
              </a:extLst>
            </p:cNvPr>
            <p:cNvSpPr txBox="1"/>
            <p:nvPr/>
          </p:nvSpPr>
          <p:spPr>
            <a:xfrm>
              <a:off x="1848112" y="1575921"/>
              <a:ext cx="958096" cy="646331"/>
            </a:xfrm>
            <a:prstGeom prst="rect">
              <a:avLst/>
            </a:prstGeom>
            <a:noFill/>
          </p:spPr>
          <p:txBody>
            <a:bodyPr wrap="square" lIns="108000" rIns="108000" rtlCol="0">
              <a:spAutoFit/>
            </a:bodyPr>
            <a:lstStyle/>
            <a:p>
              <a:pPr algn="ctr"/>
              <a:r>
                <a:rPr lang="en-US" altLang="ko-KR" sz="3600" b="1" dirty="0">
                  <a:solidFill>
                    <a:schemeClr val="tx1">
                      <a:lumMod val="75000"/>
                      <a:lumOff val="25000"/>
                    </a:schemeClr>
                  </a:solidFill>
                  <a:cs typeface="Arial" pitchFamily="34" charset="0"/>
                </a:rPr>
                <a:t>05</a:t>
              </a:r>
              <a:endParaRPr lang="ko-KR" altLang="en-US" sz="36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219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43231" y="493401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Modern Portfolio Presentation</a:t>
            </a: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pic>
        <p:nvPicPr>
          <p:cNvPr id="3" name="Imagen 2">
            <a:extLst>
              <a:ext uri="{FF2B5EF4-FFF2-40B4-BE49-F238E27FC236}">
                <a16:creationId xmlns:a16="http://schemas.microsoft.com/office/drawing/2014/main" id="{62F24D84-6FAE-DF88-C43E-E7F0D740EB82}"/>
              </a:ext>
            </a:extLst>
          </p:cNvPr>
          <p:cNvPicPr>
            <a:picLocks noChangeAspect="1"/>
          </p:cNvPicPr>
          <p:nvPr/>
        </p:nvPicPr>
        <p:blipFill>
          <a:blip r:embed="rId2"/>
          <a:stretch>
            <a:fillRect/>
          </a:stretch>
        </p:blipFill>
        <p:spPr>
          <a:xfrm>
            <a:off x="840524" y="1056979"/>
            <a:ext cx="7718661" cy="5461080"/>
          </a:xfrm>
          <a:prstGeom prst="rect">
            <a:avLst/>
          </a:prstGeom>
        </p:spPr>
      </p:pic>
      <p:graphicFrame>
        <p:nvGraphicFramePr>
          <p:cNvPr id="5" name="Tabla 9">
            <a:extLst>
              <a:ext uri="{FF2B5EF4-FFF2-40B4-BE49-F238E27FC236}">
                <a16:creationId xmlns:a16="http://schemas.microsoft.com/office/drawing/2014/main" id="{C30DC1F0-85B2-9232-544B-C80744B04E5B}"/>
              </a:ext>
            </a:extLst>
          </p:cNvPr>
          <p:cNvGraphicFramePr>
            <a:graphicFrameLocks noGrp="1"/>
          </p:cNvGraphicFramePr>
          <p:nvPr/>
        </p:nvGraphicFramePr>
        <p:xfrm>
          <a:off x="5622587" y="719666"/>
          <a:ext cx="4537413" cy="1473200"/>
        </p:xfrm>
        <a:graphic>
          <a:graphicData uri="http://schemas.openxmlformats.org/drawingml/2006/table">
            <a:tbl>
              <a:tblPr firstRow="1" bandRow="1">
                <a:tableStyleId>{073A0DAA-6AF3-43AB-8588-CEC1D06C72B9}</a:tableStyleId>
              </a:tblPr>
              <a:tblGrid>
                <a:gridCol w="1512471">
                  <a:extLst>
                    <a:ext uri="{9D8B030D-6E8A-4147-A177-3AD203B41FA5}">
                      <a16:colId xmlns:a16="http://schemas.microsoft.com/office/drawing/2014/main" val="1779414486"/>
                    </a:ext>
                  </a:extLst>
                </a:gridCol>
                <a:gridCol w="1512471">
                  <a:extLst>
                    <a:ext uri="{9D8B030D-6E8A-4147-A177-3AD203B41FA5}">
                      <a16:colId xmlns:a16="http://schemas.microsoft.com/office/drawing/2014/main" val="1230842681"/>
                    </a:ext>
                  </a:extLst>
                </a:gridCol>
                <a:gridCol w="1512471">
                  <a:extLst>
                    <a:ext uri="{9D8B030D-6E8A-4147-A177-3AD203B41FA5}">
                      <a16:colId xmlns:a16="http://schemas.microsoft.com/office/drawing/2014/main" val="4062991755"/>
                    </a:ext>
                  </a:extLst>
                </a:gridCol>
              </a:tblGrid>
              <a:tr h="370840">
                <a:tc rowSpan="2">
                  <a:txBody>
                    <a:bodyPr/>
                    <a:lstStyle/>
                    <a:p>
                      <a:pPr algn="ctr"/>
                      <a:r>
                        <a:rPr lang="es-ES" dirty="0"/>
                        <a:t>Clase</a:t>
                      </a:r>
                      <a:endParaRPr lang="en-US" dirty="0"/>
                    </a:p>
                  </a:txBody>
                  <a:tcPr anchor="ctr"/>
                </a:tc>
                <a:tc gridSpan="2">
                  <a:txBody>
                    <a:bodyPr/>
                    <a:lstStyle/>
                    <a:p>
                      <a:pPr algn="ctr"/>
                      <a:r>
                        <a:rPr lang="es-ES" dirty="0"/>
                        <a:t>Características (</a:t>
                      </a:r>
                      <a:r>
                        <a:rPr lang="es-ES" dirty="0" err="1"/>
                        <a:t>features</a:t>
                      </a:r>
                      <a:r>
                        <a:rPr lang="es-ES" dirty="0"/>
                        <a:t>?</a:t>
                      </a:r>
                      <a:endParaRPr lang="en-US" dirty="0"/>
                    </a:p>
                  </a:txBody>
                  <a:tcPr anchor="ctr"/>
                </a:tc>
                <a:tc hMerge="1">
                  <a:txBody>
                    <a:bodyPr/>
                    <a:lstStyle/>
                    <a:p>
                      <a:endParaRPr lang="en-US" dirty="0"/>
                    </a:p>
                  </a:txBody>
                  <a:tcPr/>
                </a:tc>
                <a:extLst>
                  <a:ext uri="{0D108BD9-81ED-4DB2-BD59-A6C34878D82A}">
                    <a16:rowId xmlns:a16="http://schemas.microsoft.com/office/drawing/2014/main" val="1546130954"/>
                  </a:ext>
                </a:extLst>
              </a:tr>
              <a:tr h="370840">
                <a:tc vMerge="1">
                  <a:txBody>
                    <a:bodyPr/>
                    <a:lstStyle/>
                    <a:p>
                      <a:endParaRPr lang="en-US" dirty="0"/>
                    </a:p>
                  </a:txBody>
                  <a:tcPr/>
                </a:tc>
                <a:tc>
                  <a:txBody>
                    <a:bodyPr/>
                    <a:lstStyle/>
                    <a:p>
                      <a:pPr algn="ctr"/>
                      <a:r>
                        <a:rPr lang="es-ES" dirty="0"/>
                        <a:t>Coord. X</a:t>
                      </a:r>
                      <a:endParaRPr lang="en-US" dirty="0"/>
                    </a:p>
                  </a:txBody>
                  <a:tcPr anchor="ctr"/>
                </a:tc>
                <a:tc>
                  <a:txBody>
                    <a:bodyPr/>
                    <a:lstStyle/>
                    <a:p>
                      <a:pPr algn="ctr"/>
                      <a:r>
                        <a:rPr lang="es-ES" dirty="0"/>
                        <a:t>Coord. Y</a:t>
                      </a:r>
                      <a:endParaRPr lang="en-US" dirty="0"/>
                    </a:p>
                  </a:txBody>
                  <a:tcPr anchor="ctr"/>
                </a:tc>
                <a:extLst>
                  <a:ext uri="{0D108BD9-81ED-4DB2-BD59-A6C34878D82A}">
                    <a16:rowId xmlns:a16="http://schemas.microsoft.com/office/drawing/2014/main" val="3689800511"/>
                  </a:ext>
                </a:extLst>
              </a:tr>
              <a:tr h="185420">
                <a:tc>
                  <a:txBody>
                    <a:bodyPr/>
                    <a:lstStyle/>
                    <a:p>
                      <a:pPr algn="ctr"/>
                      <a:r>
                        <a:rPr lang="es-ES" dirty="0"/>
                        <a:t>Cuadro azul</a:t>
                      </a:r>
                      <a:endParaRPr lang="en-US" dirty="0"/>
                    </a:p>
                  </a:txBody>
                  <a:tcPr/>
                </a:tc>
                <a:tc>
                  <a:txBody>
                    <a:bodyPr/>
                    <a:lstStyle/>
                    <a:p>
                      <a:pPr algn="ctr"/>
                      <a:r>
                        <a:rPr lang="es-ES" dirty="0"/>
                        <a:t>2</a:t>
                      </a:r>
                      <a:endParaRPr lang="en-US" dirty="0"/>
                    </a:p>
                  </a:txBody>
                  <a:tcPr/>
                </a:tc>
                <a:tc>
                  <a:txBody>
                    <a:bodyPr/>
                    <a:lstStyle/>
                    <a:p>
                      <a:pPr algn="ctr"/>
                      <a:r>
                        <a:rPr lang="es-ES" dirty="0"/>
                        <a:t>7</a:t>
                      </a:r>
                    </a:p>
                  </a:txBody>
                  <a:tcPr/>
                </a:tc>
                <a:extLst>
                  <a:ext uri="{0D108BD9-81ED-4DB2-BD59-A6C34878D82A}">
                    <a16:rowId xmlns:a16="http://schemas.microsoft.com/office/drawing/2014/main" val="2792743357"/>
                  </a:ext>
                </a:extLst>
              </a:tr>
              <a:tr h="185420">
                <a:tc>
                  <a:txBody>
                    <a:bodyPr/>
                    <a:lstStyle/>
                    <a:p>
                      <a:pPr algn="ctr"/>
                      <a:r>
                        <a:rPr lang="es-ES" dirty="0"/>
                        <a:t>Círculo rojo</a:t>
                      </a:r>
                      <a:endParaRPr lang="en-US" dirty="0"/>
                    </a:p>
                  </a:txBody>
                  <a:tcPr/>
                </a:tc>
                <a:tc>
                  <a:txBody>
                    <a:bodyPr/>
                    <a:lstStyle/>
                    <a:p>
                      <a:pPr algn="ctr"/>
                      <a:r>
                        <a:rPr lang="es-ES" dirty="0"/>
                        <a:t>12</a:t>
                      </a:r>
                      <a:endParaRPr lang="en-US" dirty="0"/>
                    </a:p>
                  </a:txBody>
                  <a:tcPr/>
                </a:tc>
                <a:tc>
                  <a:txBody>
                    <a:bodyPr/>
                    <a:lstStyle/>
                    <a:p>
                      <a:pPr algn="ctr"/>
                      <a:r>
                        <a:rPr lang="es-ES" dirty="0"/>
                        <a:t>3</a:t>
                      </a:r>
                    </a:p>
                  </a:txBody>
                  <a:tcPr/>
                </a:tc>
                <a:extLst>
                  <a:ext uri="{0D108BD9-81ED-4DB2-BD59-A6C34878D82A}">
                    <a16:rowId xmlns:a16="http://schemas.microsoft.com/office/drawing/2014/main" val="3389877751"/>
                  </a:ext>
                </a:extLst>
              </a:tr>
            </a:tbl>
          </a:graphicData>
        </a:graphic>
      </p:graphicFrame>
    </p:spTree>
    <p:extLst>
      <p:ext uri="{BB962C8B-B14F-4D97-AF65-F5344CB8AC3E}">
        <p14:creationId xmlns:p14="http://schemas.microsoft.com/office/powerpoint/2010/main" val="150220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34D8CAF-1611-70F0-58AD-2B147D55328E}"/>
              </a:ext>
            </a:extLst>
          </p:cNvPr>
          <p:cNvPicPr>
            <a:picLocks noChangeAspect="1"/>
          </p:cNvPicPr>
          <p:nvPr/>
        </p:nvPicPr>
        <p:blipFill>
          <a:blip r:embed="rId2"/>
          <a:stretch>
            <a:fillRect/>
          </a:stretch>
        </p:blipFill>
        <p:spPr>
          <a:xfrm>
            <a:off x="508606" y="1018081"/>
            <a:ext cx="8012742" cy="5641758"/>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graphicFrame>
        <p:nvGraphicFramePr>
          <p:cNvPr id="10" name="Tabla 9">
            <a:extLst>
              <a:ext uri="{FF2B5EF4-FFF2-40B4-BE49-F238E27FC236}">
                <a16:creationId xmlns:a16="http://schemas.microsoft.com/office/drawing/2014/main" id="{FCED39E9-0230-B0E1-4FA5-168494994A58}"/>
              </a:ext>
            </a:extLst>
          </p:cNvPr>
          <p:cNvGraphicFramePr>
            <a:graphicFrameLocks noGrp="1"/>
          </p:cNvGraphicFramePr>
          <p:nvPr>
            <p:extLst>
              <p:ext uri="{D42A27DB-BD31-4B8C-83A1-F6EECF244321}">
                <p14:modId xmlns:p14="http://schemas.microsoft.com/office/powerpoint/2010/main" val="15092421"/>
              </p:ext>
            </p:extLst>
          </p:nvPr>
        </p:nvGraphicFramePr>
        <p:xfrm>
          <a:off x="7483153" y="126337"/>
          <a:ext cx="3228753" cy="5896054"/>
        </p:xfrm>
        <a:graphic>
          <a:graphicData uri="http://schemas.openxmlformats.org/drawingml/2006/table">
            <a:tbl>
              <a:tblPr firstRow="1" bandRow="1">
                <a:tableStyleId>{073A0DAA-6AF3-43AB-8588-CEC1D06C72B9}</a:tableStyleId>
              </a:tblPr>
              <a:tblGrid>
                <a:gridCol w="1076251">
                  <a:extLst>
                    <a:ext uri="{9D8B030D-6E8A-4147-A177-3AD203B41FA5}">
                      <a16:colId xmlns:a16="http://schemas.microsoft.com/office/drawing/2014/main" val="313339704"/>
                    </a:ext>
                  </a:extLst>
                </a:gridCol>
                <a:gridCol w="1076251">
                  <a:extLst>
                    <a:ext uri="{9D8B030D-6E8A-4147-A177-3AD203B41FA5}">
                      <a16:colId xmlns:a16="http://schemas.microsoft.com/office/drawing/2014/main" val="2595514015"/>
                    </a:ext>
                  </a:extLst>
                </a:gridCol>
                <a:gridCol w="1076251">
                  <a:extLst>
                    <a:ext uri="{9D8B030D-6E8A-4147-A177-3AD203B41FA5}">
                      <a16:colId xmlns:a16="http://schemas.microsoft.com/office/drawing/2014/main" val="1932949401"/>
                    </a:ext>
                  </a:extLst>
                </a:gridCol>
              </a:tblGrid>
              <a:tr h="255842">
                <a:tc rowSpan="2">
                  <a:txBody>
                    <a:bodyPr/>
                    <a:lstStyle/>
                    <a:p>
                      <a:pPr algn="ctr" rtl="0" fontAlgn="ctr"/>
                      <a:r>
                        <a:rPr lang="es-US" sz="1200" u="none" strike="noStrike">
                          <a:effectLst/>
                        </a:rPr>
                        <a:t>Clase</a:t>
                      </a:r>
                      <a:endParaRPr lang="es-US" sz="1200" b="1" i="0" u="none" strike="noStrike">
                        <a:solidFill>
                          <a:srgbClr val="FFFFFF"/>
                        </a:solidFill>
                        <a:effectLst/>
                        <a:latin typeface="Arial" panose="020B0604020202020204" pitchFamily="34" charset="0"/>
                      </a:endParaRPr>
                    </a:p>
                  </a:txBody>
                  <a:tcPr marL="3402" marR="3402" marT="3402" marB="0" anchor="ctr"/>
                </a:tc>
                <a:tc gridSpan="2">
                  <a:txBody>
                    <a:bodyPr/>
                    <a:lstStyle/>
                    <a:p>
                      <a:pPr algn="ctr" rtl="0" fontAlgn="ctr"/>
                      <a:r>
                        <a:rPr lang="es-US" sz="1400" u="none" strike="noStrike">
                          <a:effectLst/>
                        </a:rPr>
                        <a:t>Características (features?</a:t>
                      </a:r>
                      <a:endParaRPr lang="es-US" sz="1400" b="1" i="0" u="none" strike="noStrike">
                        <a:solidFill>
                          <a:srgbClr val="FFFFFF"/>
                        </a:solidFill>
                        <a:effectLst/>
                        <a:latin typeface="Arial" panose="020B0604020202020204" pitchFamily="34" charset="0"/>
                      </a:endParaRPr>
                    </a:p>
                  </a:txBody>
                  <a:tcPr marL="3402" marR="3402" marT="3402" marB="0" anchor="ctr"/>
                </a:tc>
                <a:tc hMerge="1">
                  <a:txBody>
                    <a:bodyPr/>
                    <a:lstStyle/>
                    <a:p>
                      <a:endParaRPr lang="en-US"/>
                    </a:p>
                  </a:txBody>
                  <a:tcPr/>
                </a:tc>
                <a:extLst>
                  <a:ext uri="{0D108BD9-81ED-4DB2-BD59-A6C34878D82A}">
                    <a16:rowId xmlns:a16="http://schemas.microsoft.com/office/drawing/2014/main" val="3037278539"/>
                  </a:ext>
                </a:extLst>
              </a:tr>
              <a:tr h="136743">
                <a:tc vMerge="1">
                  <a:txBody>
                    <a:bodyPr/>
                    <a:lstStyle/>
                    <a:p>
                      <a:endParaRPr lang="en-US"/>
                    </a:p>
                  </a:txBody>
                  <a:tcPr/>
                </a:tc>
                <a:tc>
                  <a:txBody>
                    <a:bodyPr/>
                    <a:lstStyle/>
                    <a:p>
                      <a:pPr algn="ctr" rtl="0" fontAlgn="ctr"/>
                      <a:r>
                        <a:rPr lang="es-US" sz="1400" u="none" strike="noStrike">
                          <a:effectLst/>
                        </a:rPr>
                        <a:t>Coord. X</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Coord. Y</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5819629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1</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10817706"/>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10</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519639070"/>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93251732"/>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85743444"/>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9</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3</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1134407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41211567"/>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81960310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882935109"/>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633788747"/>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10</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339740390"/>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31617059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1</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5</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1701732695"/>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886055642"/>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9</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750696363"/>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59789604"/>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93306816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11</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9113216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711092787"/>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8</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140715531"/>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8</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50405178"/>
                  </a:ext>
                </a:extLst>
              </a:tr>
            </a:tbl>
          </a:graphicData>
        </a:graphic>
      </p:graphicFrame>
    </p:spTree>
    <p:extLst>
      <p:ext uri="{BB962C8B-B14F-4D97-AF65-F5344CB8AC3E}">
        <p14:creationId xmlns:p14="http://schemas.microsoft.com/office/powerpoint/2010/main" val="3672769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graphicFrame>
        <p:nvGraphicFramePr>
          <p:cNvPr id="10" name="Tabla 9">
            <a:extLst>
              <a:ext uri="{FF2B5EF4-FFF2-40B4-BE49-F238E27FC236}">
                <a16:creationId xmlns:a16="http://schemas.microsoft.com/office/drawing/2014/main" id="{FCED39E9-0230-B0E1-4FA5-168494994A58}"/>
              </a:ext>
            </a:extLst>
          </p:cNvPr>
          <p:cNvGraphicFramePr>
            <a:graphicFrameLocks noGrp="1"/>
          </p:cNvGraphicFramePr>
          <p:nvPr>
            <p:extLst>
              <p:ext uri="{D42A27DB-BD31-4B8C-83A1-F6EECF244321}">
                <p14:modId xmlns:p14="http://schemas.microsoft.com/office/powerpoint/2010/main" val="3274369058"/>
              </p:ext>
            </p:extLst>
          </p:nvPr>
        </p:nvGraphicFramePr>
        <p:xfrm>
          <a:off x="7525667" y="962566"/>
          <a:ext cx="3228753" cy="4846220"/>
        </p:xfrm>
        <a:graphic>
          <a:graphicData uri="http://schemas.openxmlformats.org/drawingml/2006/table">
            <a:tbl>
              <a:tblPr firstRow="1" bandRow="1">
                <a:tableStyleId>{073A0DAA-6AF3-43AB-8588-CEC1D06C72B9}</a:tableStyleId>
              </a:tblPr>
              <a:tblGrid>
                <a:gridCol w="1076251">
                  <a:extLst>
                    <a:ext uri="{9D8B030D-6E8A-4147-A177-3AD203B41FA5}">
                      <a16:colId xmlns:a16="http://schemas.microsoft.com/office/drawing/2014/main" val="313339704"/>
                    </a:ext>
                  </a:extLst>
                </a:gridCol>
                <a:gridCol w="1076251">
                  <a:extLst>
                    <a:ext uri="{9D8B030D-6E8A-4147-A177-3AD203B41FA5}">
                      <a16:colId xmlns:a16="http://schemas.microsoft.com/office/drawing/2014/main" val="2595514015"/>
                    </a:ext>
                  </a:extLst>
                </a:gridCol>
                <a:gridCol w="1076251">
                  <a:extLst>
                    <a:ext uri="{9D8B030D-6E8A-4147-A177-3AD203B41FA5}">
                      <a16:colId xmlns:a16="http://schemas.microsoft.com/office/drawing/2014/main" val="1932949401"/>
                    </a:ext>
                  </a:extLst>
                </a:gridCol>
              </a:tblGrid>
              <a:tr h="255842">
                <a:tc rowSpan="2">
                  <a:txBody>
                    <a:bodyPr/>
                    <a:lstStyle/>
                    <a:p>
                      <a:pPr algn="ctr" rtl="0" fontAlgn="ctr"/>
                      <a:r>
                        <a:rPr lang="es-US" sz="1200" u="none" strike="noStrike" dirty="0">
                          <a:effectLst/>
                        </a:rPr>
                        <a:t>Clase</a:t>
                      </a:r>
                      <a:endParaRPr lang="es-US" sz="1200" b="1" i="0" u="none" strike="noStrike" dirty="0">
                        <a:solidFill>
                          <a:srgbClr val="FFFFFF"/>
                        </a:solidFill>
                        <a:effectLst/>
                        <a:latin typeface="Arial" panose="020B0604020202020204" pitchFamily="34" charset="0"/>
                      </a:endParaRPr>
                    </a:p>
                  </a:txBody>
                  <a:tcPr marL="3402" marR="3402" marT="3402" marB="0" anchor="ctr"/>
                </a:tc>
                <a:tc gridSpan="2">
                  <a:txBody>
                    <a:bodyPr/>
                    <a:lstStyle/>
                    <a:p>
                      <a:pPr algn="ctr" rtl="0" fontAlgn="ctr"/>
                      <a:r>
                        <a:rPr lang="es-US" sz="1400" u="none" strike="noStrike">
                          <a:effectLst/>
                        </a:rPr>
                        <a:t>Características (features?</a:t>
                      </a:r>
                      <a:endParaRPr lang="es-US" sz="1400" b="1" i="0" u="none" strike="noStrike">
                        <a:solidFill>
                          <a:srgbClr val="FFFFFF"/>
                        </a:solidFill>
                        <a:effectLst/>
                        <a:latin typeface="Arial" panose="020B0604020202020204" pitchFamily="34" charset="0"/>
                      </a:endParaRPr>
                    </a:p>
                  </a:txBody>
                  <a:tcPr marL="3402" marR="3402" marT="3402" marB="0" anchor="ctr"/>
                </a:tc>
                <a:tc hMerge="1">
                  <a:txBody>
                    <a:bodyPr/>
                    <a:lstStyle/>
                    <a:p>
                      <a:endParaRPr lang="en-US"/>
                    </a:p>
                  </a:txBody>
                  <a:tcPr/>
                </a:tc>
                <a:extLst>
                  <a:ext uri="{0D108BD9-81ED-4DB2-BD59-A6C34878D82A}">
                    <a16:rowId xmlns:a16="http://schemas.microsoft.com/office/drawing/2014/main" val="3037278539"/>
                  </a:ext>
                </a:extLst>
              </a:tr>
              <a:tr h="136743">
                <a:tc vMerge="1">
                  <a:txBody>
                    <a:bodyPr/>
                    <a:lstStyle/>
                    <a:p>
                      <a:endParaRPr lang="en-US"/>
                    </a:p>
                  </a:txBody>
                  <a:tcPr/>
                </a:tc>
                <a:tc>
                  <a:txBody>
                    <a:bodyPr/>
                    <a:lstStyle/>
                    <a:p>
                      <a:pPr algn="ctr" rtl="0" fontAlgn="ctr"/>
                      <a:r>
                        <a:rPr lang="es-US" sz="1400" u="none" strike="noStrike">
                          <a:effectLst/>
                        </a:rPr>
                        <a:t>Coord. X</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Coord. Y</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5819629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1</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10817706"/>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10</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519639070"/>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93251732"/>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85743444"/>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9</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3</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11344078"/>
                  </a:ext>
                </a:extLst>
              </a:tr>
              <a:tr h="260253">
                <a:tc>
                  <a:txBody>
                    <a:bodyPr/>
                    <a:lstStyle/>
                    <a:p>
                      <a:pPr algn="ctr" rtl="0" fontAlgn="ctr"/>
                      <a:r>
                        <a:rPr lang="es-US" sz="1400" u="none" strike="noStrike" dirty="0">
                          <a:effectLst/>
                        </a:rPr>
                        <a:t>Círculo rojo</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41211567"/>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81960310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882935109"/>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10</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339740390"/>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1</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5</a:t>
                      </a:r>
                      <a:endParaRPr lang="es-US" sz="1400" b="0" i="0" u="none" strike="noStrike" dirty="0">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1701732695"/>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6</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59789604"/>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93306816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11</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9113216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711092787"/>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8</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140715531"/>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8</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50405178"/>
                  </a:ext>
                </a:extLst>
              </a:tr>
            </a:tbl>
          </a:graphicData>
        </a:graphic>
      </p:graphicFrame>
      <p:pic>
        <p:nvPicPr>
          <p:cNvPr id="3" name="Imagen 2">
            <a:extLst>
              <a:ext uri="{FF2B5EF4-FFF2-40B4-BE49-F238E27FC236}">
                <a16:creationId xmlns:a16="http://schemas.microsoft.com/office/drawing/2014/main" id="{41BBD9FE-DD7A-4CC4-4E80-490044AED464}"/>
              </a:ext>
            </a:extLst>
          </p:cNvPr>
          <p:cNvPicPr>
            <a:picLocks noChangeAspect="1"/>
          </p:cNvPicPr>
          <p:nvPr/>
        </p:nvPicPr>
        <p:blipFill>
          <a:blip r:embed="rId2"/>
          <a:stretch>
            <a:fillRect/>
          </a:stretch>
        </p:blipFill>
        <p:spPr>
          <a:xfrm>
            <a:off x="315184" y="1407074"/>
            <a:ext cx="6863489" cy="4802177"/>
          </a:xfrm>
          <a:prstGeom prst="rect">
            <a:avLst/>
          </a:prstGeom>
        </p:spPr>
      </p:pic>
      <p:sp>
        <p:nvSpPr>
          <p:cNvPr id="5" name="CuadroTexto 4">
            <a:extLst>
              <a:ext uri="{FF2B5EF4-FFF2-40B4-BE49-F238E27FC236}">
                <a16:creationId xmlns:a16="http://schemas.microsoft.com/office/drawing/2014/main" id="{4D96CD8A-6C80-66B1-F031-54A7CA1C17C2}"/>
              </a:ext>
            </a:extLst>
          </p:cNvPr>
          <p:cNvSpPr txBox="1"/>
          <p:nvPr/>
        </p:nvSpPr>
        <p:spPr>
          <a:xfrm>
            <a:off x="7635738" y="585998"/>
            <a:ext cx="3070042" cy="369332"/>
          </a:xfrm>
          <a:prstGeom prst="rect">
            <a:avLst/>
          </a:prstGeom>
          <a:noFill/>
        </p:spPr>
        <p:txBody>
          <a:bodyPr wrap="square">
            <a:spAutoFit/>
          </a:bodyPr>
          <a:lstStyle/>
          <a:p>
            <a:pPr algn="ctr"/>
            <a:r>
              <a:rPr lang="es-ES" b="1" dirty="0" err="1">
                <a:solidFill>
                  <a:srgbClr val="00B050"/>
                </a:solidFill>
              </a:rPr>
              <a:t>Dataset</a:t>
            </a:r>
            <a:r>
              <a:rPr lang="es-ES" b="1" dirty="0">
                <a:solidFill>
                  <a:srgbClr val="00B050"/>
                </a:solidFill>
              </a:rPr>
              <a:t> de entrenamiento</a:t>
            </a:r>
            <a:endParaRPr lang="en-US" b="1" dirty="0">
              <a:solidFill>
                <a:srgbClr val="00B050"/>
              </a:solidFill>
            </a:endParaRPr>
          </a:p>
        </p:txBody>
      </p:sp>
    </p:spTree>
    <p:extLst>
      <p:ext uri="{BB962C8B-B14F-4D97-AF65-F5344CB8AC3E}">
        <p14:creationId xmlns:p14="http://schemas.microsoft.com/office/powerpoint/2010/main" val="2915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graphicFrame>
        <p:nvGraphicFramePr>
          <p:cNvPr id="10" name="Tabla 9">
            <a:extLst>
              <a:ext uri="{FF2B5EF4-FFF2-40B4-BE49-F238E27FC236}">
                <a16:creationId xmlns:a16="http://schemas.microsoft.com/office/drawing/2014/main" id="{FCED39E9-0230-B0E1-4FA5-168494994A58}"/>
              </a:ext>
            </a:extLst>
          </p:cNvPr>
          <p:cNvGraphicFramePr>
            <a:graphicFrameLocks noGrp="1"/>
          </p:cNvGraphicFramePr>
          <p:nvPr>
            <p:extLst>
              <p:ext uri="{D42A27DB-BD31-4B8C-83A1-F6EECF244321}">
                <p14:modId xmlns:p14="http://schemas.microsoft.com/office/powerpoint/2010/main" val="3807694762"/>
              </p:ext>
            </p:extLst>
          </p:nvPr>
        </p:nvGraphicFramePr>
        <p:xfrm>
          <a:off x="7525667" y="962566"/>
          <a:ext cx="3228753" cy="1696718"/>
        </p:xfrm>
        <a:graphic>
          <a:graphicData uri="http://schemas.openxmlformats.org/drawingml/2006/table">
            <a:tbl>
              <a:tblPr firstRow="1" bandRow="1">
                <a:tableStyleId>{073A0DAA-6AF3-43AB-8588-CEC1D06C72B9}</a:tableStyleId>
              </a:tblPr>
              <a:tblGrid>
                <a:gridCol w="1076251">
                  <a:extLst>
                    <a:ext uri="{9D8B030D-6E8A-4147-A177-3AD203B41FA5}">
                      <a16:colId xmlns:a16="http://schemas.microsoft.com/office/drawing/2014/main" val="313339704"/>
                    </a:ext>
                  </a:extLst>
                </a:gridCol>
                <a:gridCol w="1076251">
                  <a:extLst>
                    <a:ext uri="{9D8B030D-6E8A-4147-A177-3AD203B41FA5}">
                      <a16:colId xmlns:a16="http://schemas.microsoft.com/office/drawing/2014/main" val="2595514015"/>
                    </a:ext>
                  </a:extLst>
                </a:gridCol>
                <a:gridCol w="1076251">
                  <a:extLst>
                    <a:ext uri="{9D8B030D-6E8A-4147-A177-3AD203B41FA5}">
                      <a16:colId xmlns:a16="http://schemas.microsoft.com/office/drawing/2014/main" val="1932949401"/>
                    </a:ext>
                  </a:extLst>
                </a:gridCol>
              </a:tblGrid>
              <a:tr h="255842">
                <a:tc rowSpan="2">
                  <a:txBody>
                    <a:bodyPr/>
                    <a:lstStyle/>
                    <a:p>
                      <a:pPr algn="ctr" rtl="0" fontAlgn="ctr"/>
                      <a:r>
                        <a:rPr lang="es-US" sz="1200" u="none" strike="noStrike">
                          <a:effectLst/>
                        </a:rPr>
                        <a:t>Clase</a:t>
                      </a:r>
                      <a:endParaRPr lang="es-US" sz="1200" b="1" i="0" u="none" strike="noStrike">
                        <a:solidFill>
                          <a:srgbClr val="FFFFFF"/>
                        </a:solidFill>
                        <a:effectLst/>
                        <a:latin typeface="Arial" panose="020B0604020202020204" pitchFamily="34" charset="0"/>
                      </a:endParaRPr>
                    </a:p>
                  </a:txBody>
                  <a:tcPr marL="3402" marR="3402" marT="3402" marB="0" anchor="ctr"/>
                </a:tc>
                <a:tc gridSpan="2">
                  <a:txBody>
                    <a:bodyPr/>
                    <a:lstStyle/>
                    <a:p>
                      <a:pPr algn="ctr" rtl="0" fontAlgn="ctr"/>
                      <a:r>
                        <a:rPr lang="es-US" sz="1400" u="none" strike="noStrike">
                          <a:effectLst/>
                        </a:rPr>
                        <a:t>Características (features?</a:t>
                      </a:r>
                      <a:endParaRPr lang="es-US" sz="1400" b="1" i="0" u="none" strike="noStrike">
                        <a:solidFill>
                          <a:srgbClr val="FFFFFF"/>
                        </a:solidFill>
                        <a:effectLst/>
                        <a:latin typeface="Arial" panose="020B0604020202020204" pitchFamily="34" charset="0"/>
                      </a:endParaRPr>
                    </a:p>
                  </a:txBody>
                  <a:tcPr marL="3402" marR="3402" marT="3402" marB="0" anchor="ctr"/>
                </a:tc>
                <a:tc hMerge="1">
                  <a:txBody>
                    <a:bodyPr/>
                    <a:lstStyle/>
                    <a:p>
                      <a:endParaRPr lang="en-US"/>
                    </a:p>
                  </a:txBody>
                  <a:tcPr/>
                </a:tc>
                <a:extLst>
                  <a:ext uri="{0D108BD9-81ED-4DB2-BD59-A6C34878D82A}">
                    <a16:rowId xmlns:a16="http://schemas.microsoft.com/office/drawing/2014/main" val="3037278539"/>
                  </a:ext>
                </a:extLst>
              </a:tr>
              <a:tr h="136743">
                <a:tc vMerge="1">
                  <a:txBody>
                    <a:bodyPr/>
                    <a:lstStyle/>
                    <a:p>
                      <a:endParaRPr lang="en-US"/>
                    </a:p>
                  </a:txBody>
                  <a:tcPr/>
                </a:tc>
                <a:tc>
                  <a:txBody>
                    <a:bodyPr/>
                    <a:lstStyle/>
                    <a:p>
                      <a:pPr algn="ctr" rtl="0" fontAlgn="ctr"/>
                      <a:r>
                        <a:rPr lang="es-US" sz="1400" u="none" strike="noStrike">
                          <a:effectLst/>
                        </a:rPr>
                        <a:t>Coord. X</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Coord. Y</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58196293"/>
                  </a:ext>
                </a:extLst>
              </a:tr>
              <a:tr h="260253">
                <a:tc>
                  <a:txBody>
                    <a:bodyPr/>
                    <a:lstStyle/>
                    <a:p>
                      <a:pPr algn="ctr" rtl="0" fontAlgn="ctr"/>
                      <a:r>
                        <a:rPr lang="es-US" sz="1400" u="none" strike="noStrike" dirty="0">
                          <a:effectLst/>
                        </a:rPr>
                        <a:t>Círculo rojo</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12</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519639070"/>
                  </a:ext>
                </a:extLst>
              </a:tr>
              <a:tr h="264664">
                <a:tc>
                  <a:txBody>
                    <a:bodyPr/>
                    <a:lstStyle/>
                    <a:p>
                      <a:pPr algn="ctr" rtl="0" fontAlgn="ctr"/>
                      <a:r>
                        <a:rPr lang="es-US" sz="1400" u="none" strike="noStrike" dirty="0">
                          <a:effectLst/>
                        </a:rPr>
                        <a:t>Cuadro azul</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3</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4</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93251732"/>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4</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85743444"/>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9</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6</a:t>
                      </a:r>
                      <a:endParaRPr lang="es-US" sz="1400" b="0" i="0" u="none" strike="noStrike" dirty="0">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11344078"/>
                  </a:ext>
                </a:extLst>
              </a:tr>
            </a:tbl>
          </a:graphicData>
        </a:graphic>
      </p:graphicFrame>
      <p:sp>
        <p:nvSpPr>
          <p:cNvPr id="5" name="CuadroTexto 4">
            <a:extLst>
              <a:ext uri="{FF2B5EF4-FFF2-40B4-BE49-F238E27FC236}">
                <a16:creationId xmlns:a16="http://schemas.microsoft.com/office/drawing/2014/main" id="{4D96CD8A-6C80-66B1-F031-54A7CA1C17C2}"/>
              </a:ext>
            </a:extLst>
          </p:cNvPr>
          <p:cNvSpPr txBox="1"/>
          <p:nvPr/>
        </p:nvSpPr>
        <p:spPr>
          <a:xfrm>
            <a:off x="7635738" y="585998"/>
            <a:ext cx="3070042" cy="369332"/>
          </a:xfrm>
          <a:prstGeom prst="rect">
            <a:avLst/>
          </a:prstGeom>
          <a:noFill/>
        </p:spPr>
        <p:txBody>
          <a:bodyPr wrap="square">
            <a:spAutoFit/>
          </a:bodyPr>
          <a:lstStyle/>
          <a:p>
            <a:pPr algn="ctr"/>
            <a:r>
              <a:rPr lang="es-ES" b="1" dirty="0" err="1">
                <a:solidFill>
                  <a:srgbClr val="FFC000"/>
                </a:solidFill>
              </a:rPr>
              <a:t>Dataset</a:t>
            </a:r>
            <a:r>
              <a:rPr lang="es-ES" b="1" dirty="0">
                <a:solidFill>
                  <a:srgbClr val="FFC000"/>
                </a:solidFill>
              </a:rPr>
              <a:t> de pruebas</a:t>
            </a:r>
            <a:endParaRPr lang="en-US" b="1" dirty="0">
              <a:solidFill>
                <a:srgbClr val="FFC000"/>
              </a:solidFill>
            </a:endParaRPr>
          </a:p>
        </p:txBody>
      </p:sp>
      <p:pic>
        <p:nvPicPr>
          <p:cNvPr id="4" name="Imagen 3">
            <a:extLst>
              <a:ext uri="{FF2B5EF4-FFF2-40B4-BE49-F238E27FC236}">
                <a16:creationId xmlns:a16="http://schemas.microsoft.com/office/drawing/2014/main" id="{F5BF20AE-CFEA-95A6-A3C3-C3C89F67D774}"/>
              </a:ext>
            </a:extLst>
          </p:cNvPr>
          <p:cNvPicPr>
            <a:picLocks noChangeAspect="1"/>
          </p:cNvPicPr>
          <p:nvPr/>
        </p:nvPicPr>
        <p:blipFill>
          <a:blip r:embed="rId2"/>
          <a:stretch>
            <a:fillRect/>
          </a:stretch>
        </p:blipFill>
        <p:spPr>
          <a:xfrm>
            <a:off x="483870" y="1322435"/>
            <a:ext cx="6906884" cy="4826292"/>
          </a:xfrm>
          <a:prstGeom prst="rect">
            <a:avLst/>
          </a:prstGeom>
        </p:spPr>
      </p:pic>
    </p:spTree>
    <p:extLst>
      <p:ext uri="{BB962C8B-B14F-4D97-AF65-F5344CB8AC3E}">
        <p14:creationId xmlns:p14="http://schemas.microsoft.com/office/powerpoint/2010/main" val="346038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12" name="CuadroTexto 11">
            <a:extLst>
              <a:ext uri="{FF2B5EF4-FFF2-40B4-BE49-F238E27FC236}">
                <a16:creationId xmlns:a16="http://schemas.microsoft.com/office/drawing/2014/main" id="{BB36F54C-6158-0881-EA0F-8367E7A1DD0F}"/>
              </a:ext>
            </a:extLst>
          </p:cNvPr>
          <p:cNvSpPr txBox="1"/>
          <p:nvPr/>
        </p:nvSpPr>
        <p:spPr>
          <a:xfrm>
            <a:off x="441644" y="648749"/>
            <a:ext cx="9859948" cy="369332"/>
          </a:xfrm>
          <a:prstGeom prst="rect">
            <a:avLst/>
          </a:prstGeom>
          <a:noFill/>
        </p:spPr>
        <p:txBody>
          <a:bodyPr wrap="square">
            <a:spAutoFit/>
          </a:bodyPr>
          <a:lstStyle/>
          <a:p>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Clases y características</a:t>
            </a:r>
            <a:endParaRPr lang="en-US" b="1" dirty="0"/>
          </a:p>
        </p:txBody>
      </p:sp>
      <p:graphicFrame>
        <p:nvGraphicFramePr>
          <p:cNvPr id="10" name="Tabla 9">
            <a:extLst>
              <a:ext uri="{FF2B5EF4-FFF2-40B4-BE49-F238E27FC236}">
                <a16:creationId xmlns:a16="http://schemas.microsoft.com/office/drawing/2014/main" id="{FCED39E9-0230-B0E1-4FA5-168494994A58}"/>
              </a:ext>
            </a:extLst>
          </p:cNvPr>
          <p:cNvGraphicFramePr>
            <a:graphicFrameLocks noGrp="1"/>
          </p:cNvGraphicFramePr>
          <p:nvPr>
            <p:extLst>
              <p:ext uri="{D42A27DB-BD31-4B8C-83A1-F6EECF244321}">
                <p14:modId xmlns:p14="http://schemas.microsoft.com/office/powerpoint/2010/main" val="3787830281"/>
              </p:ext>
            </p:extLst>
          </p:nvPr>
        </p:nvGraphicFramePr>
        <p:xfrm>
          <a:off x="5645616" y="1664603"/>
          <a:ext cx="3228753" cy="1696718"/>
        </p:xfrm>
        <a:graphic>
          <a:graphicData uri="http://schemas.openxmlformats.org/drawingml/2006/table">
            <a:tbl>
              <a:tblPr firstRow="1" bandRow="1">
                <a:tableStyleId>{073A0DAA-6AF3-43AB-8588-CEC1D06C72B9}</a:tableStyleId>
              </a:tblPr>
              <a:tblGrid>
                <a:gridCol w="1076251">
                  <a:extLst>
                    <a:ext uri="{9D8B030D-6E8A-4147-A177-3AD203B41FA5}">
                      <a16:colId xmlns:a16="http://schemas.microsoft.com/office/drawing/2014/main" val="313339704"/>
                    </a:ext>
                  </a:extLst>
                </a:gridCol>
                <a:gridCol w="1076251">
                  <a:extLst>
                    <a:ext uri="{9D8B030D-6E8A-4147-A177-3AD203B41FA5}">
                      <a16:colId xmlns:a16="http://schemas.microsoft.com/office/drawing/2014/main" val="2595514015"/>
                    </a:ext>
                  </a:extLst>
                </a:gridCol>
                <a:gridCol w="1076251">
                  <a:extLst>
                    <a:ext uri="{9D8B030D-6E8A-4147-A177-3AD203B41FA5}">
                      <a16:colId xmlns:a16="http://schemas.microsoft.com/office/drawing/2014/main" val="1932949401"/>
                    </a:ext>
                  </a:extLst>
                </a:gridCol>
              </a:tblGrid>
              <a:tr h="255842">
                <a:tc rowSpan="2">
                  <a:txBody>
                    <a:bodyPr/>
                    <a:lstStyle/>
                    <a:p>
                      <a:pPr algn="ctr" rtl="0" fontAlgn="ctr"/>
                      <a:r>
                        <a:rPr lang="es-US" sz="1200" u="none" strike="noStrike" dirty="0">
                          <a:effectLst/>
                        </a:rPr>
                        <a:t>Clase</a:t>
                      </a:r>
                      <a:endParaRPr lang="es-US" sz="1200" b="1" i="0" u="none" strike="noStrike" dirty="0">
                        <a:solidFill>
                          <a:srgbClr val="FFFFFF"/>
                        </a:solidFill>
                        <a:effectLst/>
                        <a:latin typeface="Arial" panose="020B0604020202020204" pitchFamily="34" charset="0"/>
                      </a:endParaRPr>
                    </a:p>
                  </a:txBody>
                  <a:tcPr marL="3402" marR="3402" marT="3402" marB="0" anchor="ctr"/>
                </a:tc>
                <a:tc gridSpan="2">
                  <a:txBody>
                    <a:bodyPr/>
                    <a:lstStyle/>
                    <a:p>
                      <a:pPr algn="ctr" rtl="0" fontAlgn="ctr"/>
                      <a:r>
                        <a:rPr lang="es-US" sz="1400" u="none" strike="noStrike">
                          <a:effectLst/>
                        </a:rPr>
                        <a:t>Características (features?</a:t>
                      </a:r>
                      <a:endParaRPr lang="es-US" sz="1400" b="1" i="0" u="none" strike="noStrike">
                        <a:solidFill>
                          <a:srgbClr val="FFFFFF"/>
                        </a:solidFill>
                        <a:effectLst/>
                        <a:latin typeface="Arial" panose="020B0604020202020204" pitchFamily="34" charset="0"/>
                      </a:endParaRPr>
                    </a:p>
                  </a:txBody>
                  <a:tcPr marL="3402" marR="3402" marT="3402" marB="0" anchor="ctr"/>
                </a:tc>
                <a:tc hMerge="1">
                  <a:txBody>
                    <a:bodyPr/>
                    <a:lstStyle/>
                    <a:p>
                      <a:endParaRPr lang="en-US"/>
                    </a:p>
                  </a:txBody>
                  <a:tcPr/>
                </a:tc>
                <a:extLst>
                  <a:ext uri="{0D108BD9-81ED-4DB2-BD59-A6C34878D82A}">
                    <a16:rowId xmlns:a16="http://schemas.microsoft.com/office/drawing/2014/main" val="3037278539"/>
                  </a:ext>
                </a:extLst>
              </a:tr>
              <a:tr h="136743">
                <a:tc vMerge="1">
                  <a:txBody>
                    <a:bodyPr/>
                    <a:lstStyle/>
                    <a:p>
                      <a:endParaRPr lang="en-US"/>
                    </a:p>
                  </a:txBody>
                  <a:tcPr/>
                </a:tc>
                <a:tc>
                  <a:txBody>
                    <a:bodyPr/>
                    <a:lstStyle/>
                    <a:p>
                      <a:pPr algn="ctr" rtl="0" fontAlgn="ctr"/>
                      <a:r>
                        <a:rPr lang="es-US" sz="1400" u="none" strike="noStrike">
                          <a:effectLst/>
                        </a:rPr>
                        <a:t>Coord. X</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Coord. Y</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58196293"/>
                  </a:ext>
                </a:extLst>
              </a:tr>
              <a:tr h="260253">
                <a:tc>
                  <a:txBody>
                    <a:bodyPr/>
                    <a:lstStyle/>
                    <a:p>
                      <a:pPr algn="ctr" rtl="0" fontAlgn="ctr"/>
                      <a:r>
                        <a:rPr lang="es-US" sz="1400" u="none" strike="noStrike" dirty="0">
                          <a:effectLst/>
                        </a:rPr>
                        <a:t>Círculo rojo</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12</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519639070"/>
                  </a:ext>
                </a:extLst>
              </a:tr>
              <a:tr h="264664">
                <a:tc>
                  <a:txBody>
                    <a:bodyPr/>
                    <a:lstStyle/>
                    <a:p>
                      <a:pPr algn="ctr" rtl="0" fontAlgn="ctr"/>
                      <a:r>
                        <a:rPr lang="es-US" sz="1400" u="none" strike="noStrike" dirty="0">
                          <a:effectLst/>
                        </a:rPr>
                        <a:t>Cuadro azul</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3</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4</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93251732"/>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4</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85743444"/>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9</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6</a:t>
                      </a:r>
                      <a:endParaRPr lang="es-US" sz="1400" b="0" i="0" u="none" strike="noStrike" dirty="0">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11344078"/>
                  </a:ext>
                </a:extLst>
              </a:tr>
            </a:tbl>
          </a:graphicData>
        </a:graphic>
      </p:graphicFrame>
      <p:sp>
        <p:nvSpPr>
          <p:cNvPr id="5" name="CuadroTexto 4">
            <a:extLst>
              <a:ext uri="{FF2B5EF4-FFF2-40B4-BE49-F238E27FC236}">
                <a16:creationId xmlns:a16="http://schemas.microsoft.com/office/drawing/2014/main" id="{4D96CD8A-6C80-66B1-F031-54A7CA1C17C2}"/>
              </a:ext>
            </a:extLst>
          </p:cNvPr>
          <p:cNvSpPr txBox="1"/>
          <p:nvPr/>
        </p:nvSpPr>
        <p:spPr>
          <a:xfrm>
            <a:off x="5755687" y="1288035"/>
            <a:ext cx="3070042" cy="369332"/>
          </a:xfrm>
          <a:prstGeom prst="rect">
            <a:avLst/>
          </a:prstGeom>
          <a:noFill/>
        </p:spPr>
        <p:txBody>
          <a:bodyPr wrap="square">
            <a:spAutoFit/>
          </a:bodyPr>
          <a:lstStyle/>
          <a:p>
            <a:pPr algn="ctr"/>
            <a:r>
              <a:rPr lang="es-ES" b="1" dirty="0" err="1">
                <a:solidFill>
                  <a:srgbClr val="FFC000"/>
                </a:solidFill>
              </a:rPr>
              <a:t>Dataset</a:t>
            </a:r>
            <a:r>
              <a:rPr lang="es-ES" b="1" dirty="0">
                <a:solidFill>
                  <a:srgbClr val="FFC000"/>
                </a:solidFill>
              </a:rPr>
              <a:t> de pruebas</a:t>
            </a:r>
            <a:endParaRPr lang="en-US" b="1" dirty="0">
              <a:solidFill>
                <a:srgbClr val="FFC000"/>
              </a:solidFill>
            </a:endParaRPr>
          </a:p>
        </p:txBody>
      </p:sp>
      <p:graphicFrame>
        <p:nvGraphicFramePr>
          <p:cNvPr id="2" name="Tabla 1">
            <a:extLst>
              <a:ext uri="{FF2B5EF4-FFF2-40B4-BE49-F238E27FC236}">
                <a16:creationId xmlns:a16="http://schemas.microsoft.com/office/drawing/2014/main" id="{5F77BCE3-BAA0-DF14-EB9F-3AF26B5BE7BE}"/>
              </a:ext>
            </a:extLst>
          </p:cNvPr>
          <p:cNvGraphicFramePr>
            <a:graphicFrameLocks noGrp="1"/>
          </p:cNvGraphicFramePr>
          <p:nvPr>
            <p:extLst>
              <p:ext uri="{D42A27DB-BD31-4B8C-83A1-F6EECF244321}">
                <p14:modId xmlns:p14="http://schemas.microsoft.com/office/powerpoint/2010/main" val="2117142957"/>
              </p:ext>
            </p:extLst>
          </p:nvPr>
        </p:nvGraphicFramePr>
        <p:xfrm>
          <a:off x="1460301" y="1671839"/>
          <a:ext cx="3228753" cy="4846220"/>
        </p:xfrm>
        <a:graphic>
          <a:graphicData uri="http://schemas.openxmlformats.org/drawingml/2006/table">
            <a:tbl>
              <a:tblPr firstRow="1" bandRow="1">
                <a:tableStyleId>{073A0DAA-6AF3-43AB-8588-CEC1D06C72B9}</a:tableStyleId>
              </a:tblPr>
              <a:tblGrid>
                <a:gridCol w="1076251">
                  <a:extLst>
                    <a:ext uri="{9D8B030D-6E8A-4147-A177-3AD203B41FA5}">
                      <a16:colId xmlns:a16="http://schemas.microsoft.com/office/drawing/2014/main" val="313339704"/>
                    </a:ext>
                  </a:extLst>
                </a:gridCol>
                <a:gridCol w="1076251">
                  <a:extLst>
                    <a:ext uri="{9D8B030D-6E8A-4147-A177-3AD203B41FA5}">
                      <a16:colId xmlns:a16="http://schemas.microsoft.com/office/drawing/2014/main" val="2595514015"/>
                    </a:ext>
                  </a:extLst>
                </a:gridCol>
                <a:gridCol w="1076251">
                  <a:extLst>
                    <a:ext uri="{9D8B030D-6E8A-4147-A177-3AD203B41FA5}">
                      <a16:colId xmlns:a16="http://schemas.microsoft.com/office/drawing/2014/main" val="1932949401"/>
                    </a:ext>
                  </a:extLst>
                </a:gridCol>
              </a:tblGrid>
              <a:tr h="255842">
                <a:tc rowSpan="2">
                  <a:txBody>
                    <a:bodyPr/>
                    <a:lstStyle/>
                    <a:p>
                      <a:pPr algn="ctr" rtl="0" fontAlgn="ctr"/>
                      <a:r>
                        <a:rPr lang="es-US" sz="1200" u="none" strike="noStrike" dirty="0">
                          <a:effectLst/>
                        </a:rPr>
                        <a:t>Clase</a:t>
                      </a:r>
                      <a:endParaRPr lang="es-US" sz="1200" b="1" i="0" u="none" strike="noStrike" dirty="0">
                        <a:solidFill>
                          <a:srgbClr val="FFFFFF"/>
                        </a:solidFill>
                        <a:effectLst/>
                        <a:latin typeface="Arial" panose="020B0604020202020204" pitchFamily="34" charset="0"/>
                      </a:endParaRPr>
                    </a:p>
                  </a:txBody>
                  <a:tcPr marL="3402" marR="3402" marT="3402" marB="0" anchor="ctr"/>
                </a:tc>
                <a:tc gridSpan="2">
                  <a:txBody>
                    <a:bodyPr/>
                    <a:lstStyle/>
                    <a:p>
                      <a:pPr algn="ctr" rtl="0" fontAlgn="ctr"/>
                      <a:r>
                        <a:rPr lang="es-US" sz="1400" u="none" strike="noStrike">
                          <a:effectLst/>
                        </a:rPr>
                        <a:t>Características (features?</a:t>
                      </a:r>
                      <a:endParaRPr lang="es-US" sz="1400" b="1" i="0" u="none" strike="noStrike">
                        <a:solidFill>
                          <a:srgbClr val="FFFFFF"/>
                        </a:solidFill>
                        <a:effectLst/>
                        <a:latin typeface="Arial" panose="020B0604020202020204" pitchFamily="34" charset="0"/>
                      </a:endParaRPr>
                    </a:p>
                  </a:txBody>
                  <a:tcPr marL="3402" marR="3402" marT="3402" marB="0" anchor="ctr"/>
                </a:tc>
                <a:tc hMerge="1">
                  <a:txBody>
                    <a:bodyPr/>
                    <a:lstStyle/>
                    <a:p>
                      <a:endParaRPr lang="en-US"/>
                    </a:p>
                  </a:txBody>
                  <a:tcPr/>
                </a:tc>
                <a:extLst>
                  <a:ext uri="{0D108BD9-81ED-4DB2-BD59-A6C34878D82A}">
                    <a16:rowId xmlns:a16="http://schemas.microsoft.com/office/drawing/2014/main" val="3037278539"/>
                  </a:ext>
                </a:extLst>
              </a:tr>
              <a:tr h="136743">
                <a:tc vMerge="1">
                  <a:txBody>
                    <a:bodyPr/>
                    <a:lstStyle/>
                    <a:p>
                      <a:endParaRPr lang="en-US"/>
                    </a:p>
                  </a:txBody>
                  <a:tcPr/>
                </a:tc>
                <a:tc>
                  <a:txBody>
                    <a:bodyPr/>
                    <a:lstStyle/>
                    <a:p>
                      <a:pPr algn="ctr" rtl="0" fontAlgn="ctr"/>
                      <a:r>
                        <a:rPr lang="es-US" sz="1400" u="none" strike="noStrike">
                          <a:effectLst/>
                        </a:rPr>
                        <a:t>Coord. X</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Coord. Y</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5819629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1</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10817706"/>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10</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519639070"/>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293251732"/>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85743444"/>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9</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3</a:t>
                      </a:r>
                      <a:endParaRPr lang="es-US" sz="1400" b="0" i="0" u="none" strike="noStrike">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3511344078"/>
                  </a:ext>
                </a:extLst>
              </a:tr>
              <a:tr h="260253">
                <a:tc>
                  <a:txBody>
                    <a:bodyPr/>
                    <a:lstStyle/>
                    <a:p>
                      <a:pPr algn="ctr" rtl="0" fontAlgn="ctr"/>
                      <a:r>
                        <a:rPr lang="es-US" sz="1400" u="none" strike="noStrike" dirty="0">
                          <a:effectLst/>
                        </a:rPr>
                        <a:t>Círculo rojo</a:t>
                      </a:r>
                      <a:endParaRPr lang="es-US" sz="1400" b="0" i="0" u="none" strike="noStrike" dirty="0">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541211567"/>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381960310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4</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882935109"/>
                  </a:ext>
                </a:extLst>
              </a:tr>
              <a:tr h="264664">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10</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5</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339740390"/>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a:effectLst/>
                        </a:rPr>
                        <a:t>1</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rtl="0" fontAlgn="ctr"/>
                      <a:r>
                        <a:rPr lang="es-US" sz="1400" u="none" strike="noStrike" dirty="0">
                          <a:effectLst/>
                        </a:rPr>
                        <a:t>5</a:t>
                      </a:r>
                      <a:endParaRPr lang="es-US" sz="1400" b="0" i="0" u="none" strike="noStrike" dirty="0">
                        <a:solidFill>
                          <a:srgbClr val="000000"/>
                        </a:solidFill>
                        <a:effectLst/>
                        <a:latin typeface="Arial" panose="020B0604020202020204" pitchFamily="34" charset="0"/>
                      </a:endParaRPr>
                    </a:p>
                  </a:txBody>
                  <a:tcPr marL="3402" marR="3402" marT="3402" marB="0" anchor="ctr"/>
                </a:tc>
                <a:extLst>
                  <a:ext uri="{0D108BD9-81ED-4DB2-BD59-A6C34878D82A}">
                    <a16:rowId xmlns:a16="http://schemas.microsoft.com/office/drawing/2014/main" val="1701732695"/>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6</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59789604"/>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6</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2933068168"/>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dirty="0">
                          <a:effectLst/>
                        </a:rPr>
                        <a:t>11</a:t>
                      </a:r>
                      <a:endParaRPr lang="es-US" sz="1200" b="0" i="0" u="none" strike="noStrike" dirty="0">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491132163"/>
                  </a:ext>
                </a:extLst>
              </a:tr>
              <a:tr h="264664">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2</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7</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711092787"/>
                  </a:ext>
                </a:extLst>
              </a:tr>
              <a:tr h="260253">
                <a:tc>
                  <a:txBody>
                    <a:bodyPr/>
                    <a:lstStyle/>
                    <a:p>
                      <a:pPr algn="ctr" rtl="0" fontAlgn="ctr"/>
                      <a:r>
                        <a:rPr lang="es-US" sz="1400" u="none" strike="noStrike">
                          <a:effectLst/>
                        </a:rPr>
                        <a:t>Círculo rojo</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13</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a:effectLst/>
                        </a:rPr>
                        <a:t>8</a:t>
                      </a:r>
                      <a:endParaRPr lang="es-US" sz="1200" b="0" i="0" u="none" strike="noStrike">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1140715531"/>
                  </a:ext>
                </a:extLst>
              </a:tr>
              <a:tr h="260253">
                <a:tc>
                  <a:txBody>
                    <a:bodyPr/>
                    <a:lstStyle/>
                    <a:p>
                      <a:pPr algn="ctr" rtl="0" fontAlgn="ctr"/>
                      <a:r>
                        <a:rPr lang="es-US" sz="1400" u="none" strike="noStrike">
                          <a:effectLst/>
                        </a:rPr>
                        <a:t>Cuadro azul</a:t>
                      </a:r>
                      <a:endParaRPr lang="es-US" sz="1400" b="0" i="0" u="none" strike="noStrike">
                        <a:solidFill>
                          <a:srgbClr val="000000"/>
                        </a:solidFill>
                        <a:effectLst/>
                        <a:latin typeface="Arial" panose="020B0604020202020204" pitchFamily="34" charset="0"/>
                      </a:endParaRPr>
                    </a:p>
                  </a:txBody>
                  <a:tcPr marL="3402" marR="3402" marT="3402" marB="0" anchor="ctr"/>
                </a:tc>
                <a:tc>
                  <a:txBody>
                    <a:bodyPr/>
                    <a:lstStyle/>
                    <a:p>
                      <a:pPr algn="ctr" fontAlgn="b"/>
                      <a:r>
                        <a:rPr lang="es-US" sz="1200" u="none" strike="noStrike">
                          <a:effectLst/>
                        </a:rPr>
                        <a:t>5</a:t>
                      </a:r>
                      <a:endParaRPr lang="es-US" sz="1200" b="0" i="0" u="none" strike="noStrike">
                        <a:solidFill>
                          <a:srgbClr val="000000"/>
                        </a:solidFill>
                        <a:effectLst/>
                        <a:latin typeface="Calibri" panose="020F0502020204030204" pitchFamily="34" charset="0"/>
                      </a:endParaRPr>
                    </a:p>
                  </a:txBody>
                  <a:tcPr marL="3402" marR="3402" marT="3402" marB="0" anchor="b"/>
                </a:tc>
                <a:tc>
                  <a:txBody>
                    <a:bodyPr/>
                    <a:lstStyle/>
                    <a:p>
                      <a:pPr algn="ctr" fontAlgn="b"/>
                      <a:r>
                        <a:rPr lang="es-US" sz="1200" u="none" strike="noStrike" dirty="0">
                          <a:effectLst/>
                        </a:rPr>
                        <a:t>8</a:t>
                      </a:r>
                      <a:endParaRPr lang="es-US" sz="1200" b="0" i="0" u="none" strike="noStrike" dirty="0">
                        <a:solidFill>
                          <a:srgbClr val="000000"/>
                        </a:solidFill>
                        <a:effectLst/>
                        <a:latin typeface="Calibri" panose="020F0502020204030204" pitchFamily="34" charset="0"/>
                      </a:endParaRPr>
                    </a:p>
                  </a:txBody>
                  <a:tcPr marL="3402" marR="3402" marT="3402" marB="0" anchor="b"/>
                </a:tc>
                <a:extLst>
                  <a:ext uri="{0D108BD9-81ED-4DB2-BD59-A6C34878D82A}">
                    <a16:rowId xmlns:a16="http://schemas.microsoft.com/office/drawing/2014/main" val="50405178"/>
                  </a:ext>
                </a:extLst>
              </a:tr>
            </a:tbl>
          </a:graphicData>
        </a:graphic>
      </p:graphicFrame>
      <p:sp>
        <p:nvSpPr>
          <p:cNvPr id="3" name="CuadroTexto 2">
            <a:extLst>
              <a:ext uri="{FF2B5EF4-FFF2-40B4-BE49-F238E27FC236}">
                <a16:creationId xmlns:a16="http://schemas.microsoft.com/office/drawing/2014/main" id="{10F601ED-8A24-8FE8-396B-0BA768C714C5}"/>
              </a:ext>
            </a:extLst>
          </p:cNvPr>
          <p:cNvSpPr txBox="1"/>
          <p:nvPr/>
        </p:nvSpPr>
        <p:spPr>
          <a:xfrm>
            <a:off x="1570372" y="1295271"/>
            <a:ext cx="3070042" cy="369332"/>
          </a:xfrm>
          <a:prstGeom prst="rect">
            <a:avLst/>
          </a:prstGeom>
          <a:noFill/>
        </p:spPr>
        <p:txBody>
          <a:bodyPr wrap="square">
            <a:spAutoFit/>
          </a:bodyPr>
          <a:lstStyle/>
          <a:p>
            <a:pPr algn="ctr"/>
            <a:r>
              <a:rPr lang="es-ES" b="1" dirty="0" err="1">
                <a:solidFill>
                  <a:srgbClr val="00B050"/>
                </a:solidFill>
              </a:rPr>
              <a:t>Dataset</a:t>
            </a:r>
            <a:r>
              <a:rPr lang="es-ES" b="1" dirty="0">
                <a:solidFill>
                  <a:srgbClr val="00B050"/>
                </a:solidFill>
              </a:rPr>
              <a:t> de entrenamiento</a:t>
            </a:r>
            <a:endParaRPr lang="en-US" b="1" dirty="0">
              <a:solidFill>
                <a:srgbClr val="00B050"/>
              </a:solidFill>
            </a:endParaRPr>
          </a:p>
        </p:txBody>
      </p:sp>
      <p:sp>
        <p:nvSpPr>
          <p:cNvPr id="11" name="CuadroTexto 10">
            <a:extLst>
              <a:ext uri="{FF2B5EF4-FFF2-40B4-BE49-F238E27FC236}">
                <a16:creationId xmlns:a16="http://schemas.microsoft.com/office/drawing/2014/main" id="{96DB05EC-5A82-1861-19CA-5685C525A23F}"/>
              </a:ext>
            </a:extLst>
          </p:cNvPr>
          <p:cNvSpPr txBox="1"/>
          <p:nvPr/>
        </p:nvSpPr>
        <p:spPr>
          <a:xfrm>
            <a:off x="5553011" y="4112846"/>
            <a:ext cx="4960318" cy="128240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Normalmente se utiliza la proporción 80:20</a:t>
            </a:r>
          </a:p>
          <a:p>
            <a:pPr marL="285750" indent="-285750">
              <a:lnSpc>
                <a:spcPct val="150000"/>
              </a:lnSpc>
              <a:buFont typeface="Wingdings" panose="05000000000000000000" pitchFamily="2" charset="2"/>
              <a:buChar char="ü"/>
            </a:pPr>
            <a:r>
              <a:rPr lang="es-ES" sz="1800" dirty="0">
                <a:solidFill>
                  <a:srgbClr val="002060"/>
                </a:solidFill>
                <a:latin typeface="Tahoma" panose="020B0604030504040204" pitchFamily="34" charset="0"/>
                <a:ea typeface="Tahoma" panose="020B0604030504040204" pitchFamily="34" charset="0"/>
                <a:cs typeface="Tahoma" panose="020B0604030504040204" pitchFamily="34" charset="0"/>
              </a:rPr>
              <a:t>Data </a:t>
            </a:r>
            <a:r>
              <a:rPr lang="es-ES" sz="1800" dirty="0" err="1">
                <a:solidFill>
                  <a:srgbClr val="002060"/>
                </a:solidFill>
                <a:latin typeface="Tahoma" panose="020B0604030504040204" pitchFamily="34" charset="0"/>
                <a:ea typeface="Tahoma" panose="020B0604030504040204" pitchFamily="34" charset="0"/>
                <a:cs typeface="Tahoma" panose="020B0604030504040204" pitchFamily="34" charset="0"/>
              </a:rPr>
              <a:t>augmentation</a:t>
            </a:r>
            <a:endParaRPr lang="es-ES" sz="18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Feature</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Engineering</a:t>
            </a:r>
            <a:endParaRPr lang="en-US" sz="1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918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570990"/>
          </a:xfrm>
          <a:prstGeom prst="rect">
            <a:avLst/>
          </a:prstGeom>
          <a:noFill/>
        </p:spPr>
        <p:txBody>
          <a:bodyPr wrap="square" rtlCol="0">
            <a:spAutoFit/>
          </a:bodyPr>
          <a:lstStyle/>
          <a:p>
            <a:pPr algn="ctr">
              <a:lnSpc>
                <a:spcPct val="150000"/>
              </a:lnSpc>
            </a:pPr>
            <a:r>
              <a:rPr lang="es-ES" sz="2400" b="1" dirty="0">
                <a:solidFill>
                  <a:srgbClr val="002060"/>
                </a:solidFill>
                <a:latin typeface="Tahoma" panose="020B0604030504040204" pitchFamily="34" charset="0"/>
                <a:ea typeface="Tahoma" panose="020B0604030504040204" pitchFamily="34" charset="0"/>
                <a:cs typeface="Tahoma" panose="020B0604030504040204" pitchFamily="34" charset="0"/>
              </a:rPr>
              <a:t>¿Dónde se pueden conseguir los </a:t>
            </a:r>
            <a:r>
              <a:rPr lang="es-ES" sz="24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400" b="1" dirty="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sz="24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CD5F2C51-92D6-A049-974D-48AD674410A2}"/>
              </a:ext>
            </a:extLst>
          </p:cNvPr>
          <p:cNvSpPr txBox="1"/>
          <p:nvPr/>
        </p:nvSpPr>
        <p:spPr>
          <a:xfrm>
            <a:off x="476655" y="1288664"/>
            <a:ext cx="9970851" cy="294439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Los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pueden ser construidos a partir de datos muestreados. Estos datos deben ser filtrados, normalizados y etiquetados para poder ser utilizados de manera correcta por los algoritmos de Machine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Existen grandes repositorios de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como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Kaggle</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Papers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With</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Code</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Github</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entre otros. Estos sitios web contienen toda clase de información disponible para el público en general.</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84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CD5F2C51-92D6-A049-974D-48AD674410A2}"/>
              </a:ext>
            </a:extLst>
          </p:cNvPr>
          <p:cNvSpPr txBox="1"/>
          <p:nvPr/>
        </p:nvSpPr>
        <p:spPr>
          <a:xfrm>
            <a:off x="817123" y="1288664"/>
            <a:ext cx="9299643" cy="1282402"/>
          </a:xfrm>
          <a:prstGeom prst="rect">
            <a:avLst/>
          </a:prstGeom>
          <a:noFill/>
        </p:spPr>
        <p:txBody>
          <a:bodyPr wrap="square" rtlCol="0">
            <a:spAutoFit/>
          </a:bodyPr>
          <a:lstStyle/>
          <a:p>
            <a:pPr algn="just">
              <a:lnSpc>
                <a:spcPct val="150000"/>
              </a:lnSpc>
            </a:pP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MNIST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es un conjunto de datos ampliamente utilizado en el campo de la visión por computadora y el aprendizaje automático. Representa una base de datos de imágenes en escala de grises de dígitos escritos a mano, que van del 0 al 9. </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MNIST — Dataset of Handwritten Digits | by Daniel Etzold | MLearning.ai |  Medium">
            <a:extLst>
              <a:ext uri="{FF2B5EF4-FFF2-40B4-BE49-F238E27FC236}">
                <a16:creationId xmlns:a16="http://schemas.microsoft.com/office/drawing/2014/main" id="{3C2A5C27-56BA-5D2A-D0B3-8FED344C2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137" y="2618111"/>
            <a:ext cx="6757886" cy="337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799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593388"/>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19458" name="Picture 2">
            <a:extLst>
              <a:ext uri="{FF2B5EF4-FFF2-40B4-BE49-F238E27FC236}">
                <a16:creationId xmlns:a16="http://schemas.microsoft.com/office/drawing/2014/main" id="{186A182E-2923-5F26-E1DF-6ACE5393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014" y="1223324"/>
            <a:ext cx="8822988" cy="43460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77C288D-CBD6-DCEE-607F-DD7A2D6318CF}"/>
              </a:ext>
            </a:extLst>
          </p:cNvPr>
          <p:cNvSpPr txBox="1"/>
          <p:nvPr/>
        </p:nvSpPr>
        <p:spPr>
          <a:xfrm>
            <a:off x="937236" y="5656655"/>
            <a:ext cx="9299643" cy="451406"/>
          </a:xfrm>
          <a:prstGeom prst="rect">
            <a:avLst/>
          </a:prstGeom>
          <a:noFill/>
        </p:spPr>
        <p:txBody>
          <a:bodyPr wrap="square" rtlCol="0">
            <a:spAutoFit/>
          </a:bodyPr>
          <a:lstStyle/>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Representación gráfica del proceso de “</a:t>
            </a:r>
            <a:r>
              <a:rPr lang="es-ES" b="1" dirty="0" err="1">
                <a:solidFill>
                  <a:srgbClr val="002060"/>
                </a:solidFill>
                <a:latin typeface="Tahoma" panose="020B0604030504040204" pitchFamily="34" charset="0"/>
                <a:ea typeface="Tahoma" panose="020B0604030504040204" pitchFamily="34" charset="0"/>
                <a:cs typeface="Tahoma" panose="020B0604030504040204" pitchFamily="34" charset="0"/>
              </a:rPr>
              <a:t>flattening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2686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a:solidFill>
                  <a:schemeClr val="bg1"/>
                </a:solidFill>
                <a:latin typeface="Agency FB" panose="020B0503020202020204" pitchFamily="34" charset="0"/>
              </a:rPr>
              <a:t>Datasets de </a:t>
            </a:r>
            <a:r>
              <a:rPr lang="en-US" sz="3600" dirty="0" err="1">
                <a:solidFill>
                  <a:schemeClr val="bg1"/>
                </a:solidFill>
                <a:latin typeface="Agency FB" panose="020B0503020202020204" pitchFamily="34" charset="0"/>
              </a:rPr>
              <a:t>entrenamiento</a:t>
            </a:r>
            <a:r>
              <a:rPr lang="en-US" sz="3600" dirty="0">
                <a:solidFill>
                  <a:schemeClr val="bg1"/>
                </a:solidFill>
                <a:latin typeface="Agency FB" panose="020B0503020202020204" pitchFamily="34" charset="0"/>
              </a:rPr>
              <a:t> y </a:t>
            </a:r>
            <a:r>
              <a:rPr lang="en-US" sz="3600" dirty="0" err="1">
                <a:solidFill>
                  <a:schemeClr val="bg1"/>
                </a:solidFill>
                <a:latin typeface="Agency FB" panose="020B0503020202020204" pitchFamily="34" charset="0"/>
              </a:rPr>
              <a:t>prueba</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476655" y="447474"/>
            <a:ext cx="9970851" cy="491225"/>
          </a:xfrm>
          <a:prstGeom prst="rect">
            <a:avLst/>
          </a:prstGeom>
          <a:noFill/>
        </p:spPr>
        <p:txBody>
          <a:bodyPr wrap="square" rtlCol="0">
            <a:spAutoFit/>
          </a:bodyPr>
          <a:lstStyle/>
          <a:p>
            <a:pPr algn="ctr">
              <a:lnSpc>
                <a:spcPct val="150000"/>
              </a:lnSpc>
            </a:pP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Ejemplo de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MNIST</a:t>
            </a:r>
            <a:endParaRPr lang="en-U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pic>
        <p:nvPicPr>
          <p:cNvPr id="12" name="Imagen 11">
            <a:extLst>
              <a:ext uri="{FF2B5EF4-FFF2-40B4-BE49-F238E27FC236}">
                <a16:creationId xmlns:a16="http://schemas.microsoft.com/office/drawing/2014/main" id="{3259E52C-E65E-E296-F4CB-19F557DB5470}"/>
              </a:ext>
            </a:extLst>
          </p:cNvPr>
          <p:cNvPicPr>
            <a:picLocks noChangeAspect="1"/>
          </p:cNvPicPr>
          <p:nvPr/>
        </p:nvPicPr>
        <p:blipFill>
          <a:blip r:embed="rId2"/>
          <a:stretch>
            <a:fillRect/>
          </a:stretch>
        </p:blipFill>
        <p:spPr>
          <a:xfrm>
            <a:off x="553498" y="1084613"/>
            <a:ext cx="9932429" cy="4611763"/>
          </a:xfrm>
          <a:prstGeom prst="rect">
            <a:avLst/>
          </a:prstGeom>
        </p:spPr>
      </p:pic>
      <p:sp>
        <p:nvSpPr>
          <p:cNvPr id="13" name="CuadroTexto 12">
            <a:extLst>
              <a:ext uri="{FF2B5EF4-FFF2-40B4-BE49-F238E27FC236}">
                <a16:creationId xmlns:a16="http://schemas.microsoft.com/office/drawing/2014/main" id="{573B721B-77E7-8274-EBE2-C36DB661DCE0}"/>
              </a:ext>
            </a:extLst>
          </p:cNvPr>
          <p:cNvSpPr txBox="1"/>
          <p:nvPr/>
        </p:nvSpPr>
        <p:spPr>
          <a:xfrm>
            <a:off x="937236" y="5656655"/>
            <a:ext cx="9299643" cy="451406"/>
          </a:xfrm>
          <a:prstGeom prst="rect">
            <a:avLst/>
          </a:prstGeom>
          <a:noFill/>
        </p:spPr>
        <p:txBody>
          <a:bodyPr wrap="square" rtlCol="0">
            <a:spAutoFit/>
          </a:bodyPr>
          <a:lstStyle/>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Un formato comúnmente utilizado para compartir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datasets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es el </a:t>
            </a: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CSV</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7173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583659" y="2091449"/>
            <a:ext cx="9970851" cy="2113399"/>
          </a:xfrm>
          <a:prstGeom prst="rect">
            <a:avLst/>
          </a:prstGeom>
          <a:noFill/>
        </p:spPr>
        <p:txBody>
          <a:bodyPr wrap="square" rtlCol="0">
            <a:spAutoFit/>
          </a:bodyPr>
          <a:lstStyle/>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Machine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existen varias métricas de evaluación que se utilizan para medir el rendimiento y la precisión de los modelos. </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métricas de evaluación varían según el tipo de problema (clasificación, regresión, agrupamiento, etc.) y las características específicas del conjunto de datos. </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8705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The Most Surprising Fields That Rely On Artificial Intelligence  and Most People Are Generally Unaware of?">
            <a:extLst>
              <a:ext uri="{FF2B5EF4-FFF2-40B4-BE49-F238E27FC236}">
                <a16:creationId xmlns:a16="http://schemas.microsoft.com/office/drawing/2014/main" id="{5ED8D189-3FDE-9702-0402-704FDE2A3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41" y="265230"/>
            <a:ext cx="11030718" cy="632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43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88338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Clasificación</a:t>
            </a:r>
          </a:p>
          <a:p>
            <a:pPr algn="just">
              <a:lnSpc>
                <a:spcPct val="150000"/>
              </a:lnSpc>
            </a:pPr>
            <a:endPar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Exactitud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Accuracy</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clasificadas correctamente sobre el total de muestras.</a:t>
            </a: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Precisión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Precision</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clasificadas como positivas que realmente son positivas.</a:t>
            </a:r>
          </a:p>
          <a:p>
            <a:pPr marL="285750" indent="-285750" algn="just">
              <a:lnSpc>
                <a:spcPct val="150000"/>
              </a:lnSpc>
              <a:spcAft>
                <a:spcPts val="1800"/>
              </a:spcAft>
              <a:buFont typeface="Arial" panose="020B0604020202020204" pitchFamily="34" charset="0"/>
              <a:buChar char="•"/>
            </a:pP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Sensibilidad):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muestras positivas que se clasifican correctamente como positivas.</a:t>
            </a:r>
          </a:p>
          <a:p>
            <a:pPr marL="285750" indent="-285750" algn="just">
              <a:lnSpc>
                <a:spcPct val="150000"/>
              </a:lnSpc>
              <a:spcAft>
                <a:spcPts val="1800"/>
              </a:spcAft>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F1-score</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una medida que combina la precisión y el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recall</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en un único valor, proporcionando una evaluación equilibrada.</a:t>
            </a:r>
            <a:endParaRPr lang="en-US" b="1"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36227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237057"/>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Regresión</a:t>
            </a:r>
          </a:p>
          <a:p>
            <a:pPr marL="285750" indent="-285750" algn="just">
              <a:lnSpc>
                <a:spcPct val="150000"/>
              </a:lnSpc>
              <a:buFont typeface="Arial" panose="020B0604020202020204" pitchFamily="34" charset="0"/>
              <a:buChar char="•"/>
            </a:pPr>
            <a:endPar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Error cuadrático medio (Mean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Squared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Error, MSE):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diferencia promedio al cuadrado entre los valores predichos y los valores reales.</a:t>
            </a:r>
          </a:p>
          <a:p>
            <a:pPr marL="285750" indent="-285750" algn="just">
              <a:lnSpc>
                <a:spcPct val="150000"/>
              </a:lnSpc>
              <a:buFont typeface="Arial" panose="020B0604020202020204" pitchFamily="34" charset="0"/>
              <a:buChar char="•"/>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Error absoluto medio (Mean Absolute Error, MAE):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diferencia promedio absoluta entre los valores predichos y los valores reales.</a:t>
            </a:r>
          </a:p>
          <a:p>
            <a:pPr marL="285750" indent="-285750" algn="just">
              <a:lnSpc>
                <a:spcPct val="150000"/>
              </a:lnSpc>
              <a:buFont typeface="Arial" panose="020B0604020202020204" pitchFamily="34" charset="0"/>
              <a:buChar char="•"/>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Coeficiente de determinación (R-</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squared</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proporción de la varianza en los valores de la variable objetivo que se puede explicar por el modelo.</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1652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Métricas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evaluación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184543"/>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Agrupamiento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Índice de Silueta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Silhouette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Score):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Mide la cohesión y la separación de los grupos. Valores más cercanos a 1 indican una buena separación entre grupos y una buena cohesión dentro de los grupos.</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Puntuación de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Calinski-Harabasz</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Calinski-Harabasz</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Score):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Mide la relación entre la dispersión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intra-cluster</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y la dispersión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inter-cluster</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Valores más altos indican grupos más compactos y bien separados.</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877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Aprendizaje supervisado</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964378" y="3512888"/>
            <a:ext cx="4562899" cy="2637710"/>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r>
              <a:rPr lang="es-ES" altLang="ko-KR" sz="1400" b="1" dirty="0">
                <a:solidFill>
                  <a:schemeClr val="tx1">
                    <a:lumMod val="75000"/>
                    <a:lumOff val="25000"/>
                  </a:schemeClr>
                </a:solidFill>
                <a:cs typeface="Arial" pitchFamily="34" charset="0"/>
              </a:rPr>
              <a:t>Modelos de Clasificación</a:t>
            </a:r>
            <a:r>
              <a:rPr lang="es-ES" altLang="ko-KR" sz="1400" dirty="0">
                <a:solidFill>
                  <a:schemeClr val="tx1">
                    <a:lumMod val="75000"/>
                    <a:lumOff val="25000"/>
                  </a:schemeClr>
                </a:solidFill>
                <a:cs typeface="Arial" pitchFamily="34" charset="0"/>
              </a:rPr>
              <a:t>: </a:t>
            </a:r>
            <a:r>
              <a:rPr lang="es-ES" altLang="ko-KR" sz="1400" dirty="0" err="1">
                <a:solidFill>
                  <a:schemeClr val="tx1">
                    <a:lumMod val="75000"/>
                    <a:lumOff val="25000"/>
                  </a:schemeClr>
                </a:solidFill>
                <a:cs typeface="Arial" pitchFamily="34" charset="0"/>
              </a:rPr>
              <a:t>kNN</a:t>
            </a:r>
            <a:r>
              <a:rPr lang="es-ES" altLang="ko-KR" sz="1400" dirty="0">
                <a:solidFill>
                  <a:schemeClr val="tx1">
                    <a:lumMod val="75000"/>
                    <a:lumOff val="25000"/>
                  </a:schemeClr>
                </a:solidFill>
                <a:cs typeface="Arial" pitchFamily="34" charset="0"/>
              </a:rPr>
              <a:t>, Árboles de decisión. Bosques aleatorios. </a:t>
            </a:r>
            <a:r>
              <a:rPr lang="es-ES" altLang="ko-KR" sz="1400" dirty="0" err="1">
                <a:solidFill>
                  <a:schemeClr val="tx1">
                    <a:lumMod val="75000"/>
                    <a:lumOff val="25000"/>
                  </a:schemeClr>
                </a:solidFill>
                <a:cs typeface="Arial" pitchFamily="34" charset="0"/>
              </a:rPr>
              <a:t>Support</a:t>
            </a:r>
            <a:r>
              <a:rPr lang="es-ES" altLang="ko-KR" sz="1400" dirty="0">
                <a:solidFill>
                  <a:schemeClr val="tx1">
                    <a:lumMod val="75000"/>
                    <a:lumOff val="25000"/>
                  </a:schemeClr>
                </a:solidFill>
                <a:cs typeface="Arial" pitchFamily="34" charset="0"/>
              </a:rPr>
              <a:t> Vector Machines. </a:t>
            </a:r>
            <a:r>
              <a:rPr lang="es-ES" altLang="ko-KR" sz="1400" dirty="0" err="1">
                <a:solidFill>
                  <a:schemeClr val="tx1">
                    <a:lumMod val="75000"/>
                    <a:lumOff val="25000"/>
                  </a:schemeClr>
                </a:solidFill>
                <a:cs typeface="Arial" pitchFamily="34" charset="0"/>
              </a:rPr>
              <a:t>Naive</a:t>
            </a:r>
            <a:r>
              <a:rPr lang="es-ES" altLang="ko-KR" sz="1400" dirty="0">
                <a:solidFill>
                  <a:schemeClr val="tx1">
                    <a:lumMod val="75000"/>
                    <a:lumOff val="25000"/>
                  </a:schemeClr>
                </a:solidFill>
                <a:cs typeface="Arial" pitchFamily="34" charset="0"/>
              </a:rPr>
              <a:t> Bayes. Redes neuronales. Deep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a:t>
            </a:r>
          </a:p>
          <a:p>
            <a:pPr marL="285750" indent="-285750">
              <a:lnSpc>
                <a:spcPct val="150000"/>
              </a:lnSpc>
              <a:buFont typeface="Wingdings" panose="05000000000000000000" pitchFamily="2" charset="2"/>
              <a:buChar char="ü"/>
            </a:pPr>
            <a:r>
              <a:rPr lang="es-ES" altLang="ko-KR" sz="1400" b="1" dirty="0">
                <a:solidFill>
                  <a:schemeClr val="tx1">
                    <a:lumMod val="75000"/>
                    <a:lumOff val="25000"/>
                  </a:schemeClr>
                </a:solidFill>
                <a:cs typeface="Arial" pitchFamily="34" charset="0"/>
              </a:rPr>
              <a:t>Modelos de Regresión:</a:t>
            </a:r>
            <a:r>
              <a:rPr lang="es-ES" altLang="ko-KR" sz="1400" dirty="0">
                <a:solidFill>
                  <a:schemeClr val="tx1">
                    <a:lumMod val="75000"/>
                    <a:lumOff val="25000"/>
                  </a:schemeClr>
                </a:solidFill>
                <a:cs typeface="Arial" pitchFamily="34" charset="0"/>
              </a:rPr>
              <a:t> Regresión lineal. Regresión logística. Regresión polinómica. </a:t>
            </a: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590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71438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KNN (K-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supervisado utilizado para la clasificación y la regresión. Se basa en el principio de que los puntos de datos similares tienden a estar cerca unos de otros en un espacio de características.</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En el caso de clasificación, KNN asigna una etiqueta de clase a un punto de datos no etiquetado basándose en las etiquetas de clase de los puntos de datos cercanos (vecinos) en el espacio de características. </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El valor de "K" representa el número de vecinos más cercanos considerados en la clasificación. Por ejemplo, si K=3, se considerarían las etiquetas de clase de los tres puntos de datos más cercanos para clasificar el punto de datos no etiquetado.</a:t>
            </a:r>
            <a:endParaRPr lang="en-US"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8489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K-Nearest Neighbors (knn)">
            <a:extLst>
              <a:ext uri="{FF2B5EF4-FFF2-40B4-BE49-F238E27FC236}">
                <a16:creationId xmlns:a16="http://schemas.microsoft.com/office/drawing/2014/main" id="{AAEF4360-DF58-B0C5-2B4F-288D3F74B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60" y="1321856"/>
            <a:ext cx="8369932" cy="440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346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K-Nearest Neighbors (knn)">
            <a:extLst>
              <a:ext uri="{FF2B5EF4-FFF2-40B4-BE49-F238E27FC236}">
                <a16:creationId xmlns:a16="http://schemas.microsoft.com/office/drawing/2014/main" id="{E3AE317A-3F7C-0C4B-2902-26DF7BF4E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343" y="1143505"/>
            <a:ext cx="8682138" cy="466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2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K-Nearest Neighbors (knn)">
            <a:extLst>
              <a:ext uri="{FF2B5EF4-FFF2-40B4-BE49-F238E27FC236}">
                <a16:creationId xmlns:a16="http://schemas.microsoft.com/office/drawing/2014/main" id="{A2D4961E-D6CE-B43F-E4BA-259797CD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188" y="1278129"/>
            <a:ext cx="8536020" cy="453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06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196" name="Picture 4" descr="K-Nearest Neighbors (knn)">
            <a:extLst>
              <a:ext uri="{FF2B5EF4-FFF2-40B4-BE49-F238E27FC236}">
                <a16:creationId xmlns:a16="http://schemas.microsoft.com/office/drawing/2014/main" id="{425E599E-754D-E2E9-0593-04580459D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32" y="1234518"/>
            <a:ext cx="8907719" cy="468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27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Nearest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Neighbors</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descr="K-Nearest Neighbors (knn)">
            <a:extLst>
              <a:ext uri="{FF2B5EF4-FFF2-40B4-BE49-F238E27FC236}">
                <a16:creationId xmlns:a16="http://schemas.microsoft.com/office/drawing/2014/main" id="{B62DFABF-DA80-B191-5808-F2C2B44A9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134" y="1172592"/>
            <a:ext cx="8874868" cy="46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2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390817"/>
            <a:ext cx="5446295" cy="1477328"/>
          </a:xfrm>
          <a:prstGeom prst="rect">
            <a:avLst/>
          </a:prstGeom>
          <a:noFill/>
        </p:spPr>
        <p:txBody>
          <a:bodyPr wrap="square" rtlCol="0" anchor="ctr">
            <a:spAutoFit/>
          </a:bodyPr>
          <a:lstStyle/>
          <a:p>
            <a:pPr>
              <a:lnSpc>
                <a:spcPts val="5400"/>
              </a:lnSpc>
            </a:pPr>
            <a:r>
              <a:rPr lang="en-US" altLang="ko-KR" sz="4400" dirty="0" err="1">
                <a:solidFill>
                  <a:schemeClr val="tx1">
                    <a:lumMod val="75000"/>
                    <a:lumOff val="25000"/>
                  </a:schemeClr>
                </a:solidFill>
                <a:cs typeface="Arial" pitchFamily="34" charset="0"/>
              </a:rPr>
              <a:t>Introducci</a:t>
            </a:r>
            <a:r>
              <a:rPr lang="es-ES" altLang="ko-KR" sz="4400" dirty="0" err="1">
                <a:solidFill>
                  <a:schemeClr val="tx1">
                    <a:lumMod val="75000"/>
                    <a:lumOff val="25000"/>
                  </a:schemeClr>
                </a:solidFill>
                <a:cs typeface="Arial" pitchFamily="34" charset="0"/>
              </a:rPr>
              <a:t>ón</a:t>
            </a:r>
            <a:r>
              <a:rPr lang="es-ES" altLang="ko-KR" sz="4400" dirty="0">
                <a:solidFill>
                  <a:schemeClr val="tx1">
                    <a:lumMod val="75000"/>
                    <a:lumOff val="25000"/>
                  </a:schemeClr>
                </a:solidFill>
                <a:cs typeface="Arial" pitchFamily="34" charset="0"/>
              </a:rPr>
              <a:t> a Machine </a:t>
            </a:r>
            <a:r>
              <a:rPr lang="es-ES" altLang="ko-KR" sz="4400" dirty="0" err="1">
                <a:solidFill>
                  <a:schemeClr val="tx1">
                    <a:lumMod val="75000"/>
                    <a:lumOff val="25000"/>
                  </a:schemeClr>
                </a:solidFill>
                <a:cs typeface="Arial" pitchFamily="34" charset="0"/>
              </a:rPr>
              <a:t>Learning</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5881" y="3802420"/>
            <a:ext cx="5446229" cy="698717"/>
          </a:xfrm>
          <a:prstGeom prst="rect">
            <a:avLst/>
          </a:prstGeom>
          <a:noFill/>
        </p:spPr>
        <p:txBody>
          <a:bodyPr wrap="square" rtlCol="0" anchor="ctr">
            <a:spAutoFit/>
          </a:bodyPr>
          <a:lstStyle/>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Definición de Machine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 </a:t>
            </a:r>
          </a:p>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Aplicaciones del Machine </a:t>
            </a:r>
            <a:r>
              <a:rPr lang="es-ES" altLang="ko-KR" sz="1400" dirty="0" err="1">
                <a:solidFill>
                  <a:schemeClr val="tx1">
                    <a:lumMod val="75000"/>
                    <a:lumOff val="25000"/>
                  </a:schemeClr>
                </a:solidFill>
                <a:cs typeface="Arial" pitchFamily="34" charset="0"/>
              </a:rPr>
              <a:t>Learning</a:t>
            </a:r>
            <a:r>
              <a:rPr lang="es-ES" altLang="ko-KR" sz="1400" dirty="0">
                <a:solidFill>
                  <a:schemeClr val="tx1">
                    <a:lumMod val="75000"/>
                    <a:lumOff val="25000"/>
                  </a:schemeClr>
                </a:solidFill>
                <a:cs typeface="Arial" pitchFamily="34" charset="0"/>
              </a:rPr>
              <a:t> en diversos campos.</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6031203"/>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(SVM), o Máquina de Vectores de Soporte en español, es un poderoso algoritmo de aprendizaje automático supervisado utilizado para clasificación y regresión. Es especialmente eficaz para resolver problemas de clasificación binaria, donde el objetivo es separar los puntos de datos en dos clases.</a:t>
            </a:r>
          </a:p>
          <a:p>
            <a:pPr algn="just">
              <a:lnSpc>
                <a:spcPct val="150000"/>
              </a:lnSpc>
            </a:pPr>
            <a:endPar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 idea principal detrás de SVM es encontrar un hiperplano óptimo que maximice la separación entre los puntos de datos de diferentes clases, manteniendo el margen más grande posible. El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hiperplano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una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frontera de decisión </a:t>
            </a:r>
            <a:r>
              <a:rPr lang="es-ES" sz="2000"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que separa las clases en el espacio de características.</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893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el contexto de SVM,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una función que transforma los datos de entrada desde su espacio original a un espacio de características de mayor dimensionalidad. Esta transformación permite que los datos sean linealmente separables en el nuevo espacio, incluso si no lo son en el espacio original.</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función de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calcula el producto escalar entre dos puntos de datos en el espacio de características transformado. En lugar de realizar explícitamente la transformación de los datos a ese espacio de características de mayor dimensionalidad, el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kernel</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calcula el producto escalar de los datos en el espacio original. Esto evita la necesidad de computar y almacenar explícitamente las características transformadas en el nuevo espacio, lo cual sería computacionalmente costoso.</a:t>
            </a:r>
          </a:p>
          <a:p>
            <a:pPr marL="342900" indent="-342900" algn="just">
              <a:lnSpc>
                <a:spcPct val="150000"/>
              </a:lnSpc>
              <a:buFont typeface="Arial" panose="020B0604020202020204" pitchFamily="34" charset="0"/>
              <a:buChar char="•"/>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1507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2290" name="Picture 2" descr="Support Vector Machine(SVM): A Complete guide for beginners">
            <a:extLst>
              <a:ext uri="{FF2B5EF4-FFF2-40B4-BE49-F238E27FC236}">
                <a16:creationId xmlns:a16="http://schemas.microsoft.com/office/drawing/2014/main" id="{5A008CC2-C428-3597-A092-D72D836D4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10" y="1285303"/>
            <a:ext cx="5985753" cy="486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2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Support Vector Machine — Introduction to Machine Learning Algorithms | by  Rohith Gandhi | Towards Data Science">
            <a:extLst>
              <a:ext uri="{FF2B5EF4-FFF2-40B4-BE49-F238E27FC236}">
                <a16:creationId xmlns:a16="http://schemas.microsoft.com/office/drawing/2014/main" id="{0497F969-FF2A-0CC1-37EB-87E80D583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14" y="1378760"/>
            <a:ext cx="9695714" cy="410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900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Support Vector Machines: A Simple Explanation - KDnuggets">
            <a:extLst>
              <a:ext uri="{FF2B5EF4-FFF2-40B4-BE49-F238E27FC236}">
                <a16:creationId xmlns:a16="http://schemas.microsoft.com/office/drawing/2014/main" id="{2DE32990-5DEF-61C9-5DA1-1B4C6224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79" y="988444"/>
            <a:ext cx="9329636" cy="466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76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952890"/>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Support</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Vector Machines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5362" name="Picture 2" descr="Classification using SVM(Support Vector Machine) Algorithm | by Harika  Bonthu | Medium">
            <a:extLst>
              <a:ext uri="{FF2B5EF4-FFF2-40B4-BE49-F238E27FC236}">
                <a16:creationId xmlns:a16="http://schemas.microsoft.com/office/drawing/2014/main" id="{09FC7CDB-AB76-95C5-E3D6-91BA4913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80" y="1371396"/>
            <a:ext cx="9885151" cy="393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08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114221"/>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Decision</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Trees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(Árboles de Decisión)</a:t>
            </a:r>
          </a:p>
          <a:p>
            <a:pPr algn="just">
              <a:lnSpc>
                <a:spcPct val="150000"/>
              </a:lnSpc>
            </a:pP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Los </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árboles de decisión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son modelos de aprendizaje automático que se utilizan para resolver problemas de clasificación y regresión. Son representaciones gráficas en forma de árbol compuestas por nodos y ramas. Cada nodo interno representa una decisión basada en una característica o atributo, y cada rama representa una posible salida o resultado.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árbol de decisión, los datos se dividen en subconjuntos más pequeños a medida que se desciende por el árbol, basándose en las condiciones establecidas en los nodos. El proceso continúa hasta llegar a los nodos hoja, que representan las etiquetas o valores objetivo finales. El objetivo del árbol de decisión es encontrar el camino óptimo para realizar las clasificaciones o predicciones correctas.</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7039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Decision</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Trees</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(Árboles de Decisión)</a:t>
            </a:r>
          </a:p>
        </p:txBody>
      </p:sp>
      <p:pic>
        <p:nvPicPr>
          <p:cNvPr id="16386" name="Picture 2" descr="Decision Trees: an Intuitive Form of Machine Learning | by Super Nova |  Medium">
            <a:extLst>
              <a:ext uri="{FF2B5EF4-FFF2-40B4-BE49-F238E27FC236}">
                <a16:creationId xmlns:a16="http://schemas.microsoft.com/office/drawing/2014/main" id="{0DCE3D25-7B6D-3CE0-60C1-6F2102366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91" y="1203664"/>
            <a:ext cx="7516966" cy="493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71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114221"/>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que se basa en la combinación de múltiples árboles de decisión individuales. Es una técnica de conjunto (ensemble) que utiliza el principio de "agregación" para mejorar la precisión y el rendimiento predictivo en comparación con un solo árbol de decisión.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En un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crean múltiples árboles de decisión, cada uno entrenado con diferentes subconjuntos aleatorios del conjunto de datos de entrenamiento y utilizando diferentes subconjuntos de características. Cada árbol de decisión realiza una clasificación o predicción individual basada en su conjunto de características y luego se combina la salida de todos los árboles para obtener la predicción final.</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22989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Random</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Forest</a:t>
            </a:r>
          </a:p>
        </p:txBody>
      </p:sp>
      <p:pic>
        <p:nvPicPr>
          <p:cNvPr id="12" name="Imagen 11">
            <a:extLst>
              <a:ext uri="{FF2B5EF4-FFF2-40B4-BE49-F238E27FC236}">
                <a16:creationId xmlns:a16="http://schemas.microsoft.com/office/drawing/2014/main" id="{C815341D-5A64-6096-D5F0-9EBCDAF9D1B2}"/>
              </a:ext>
            </a:extLst>
          </p:cNvPr>
          <p:cNvPicPr>
            <a:picLocks noChangeAspect="1"/>
          </p:cNvPicPr>
          <p:nvPr/>
        </p:nvPicPr>
        <p:blipFill>
          <a:blip r:embed="rId2"/>
          <a:stretch>
            <a:fillRect/>
          </a:stretch>
        </p:blipFill>
        <p:spPr>
          <a:xfrm>
            <a:off x="1744790" y="1084659"/>
            <a:ext cx="7655400" cy="5064068"/>
          </a:xfrm>
          <a:prstGeom prst="rect">
            <a:avLst/>
          </a:prstGeom>
        </p:spPr>
      </p:pic>
    </p:spTree>
    <p:extLst>
      <p:ext uri="{BB962C8B-B14F-4D97-AF65-F5344CB8AC3E}">
        <p14:creationId xmlns:p14="http://schemas.microsoft.com/office/powerpoint/2010/main" val="280721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646133"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372417" y="710214"/>
            <a:ext cx="6806596" cy="707886"/>
          </a:xfrm>
          <a:prstGeom prst="rect">
            <a:avLst/>
          </a:prstGeom>
        </p:spPr>
        <p:txBody>
          <a:bodyPr wrap="square">
            <a:spAutoFit/>
          </a:bodyPr>
          <a:lstStyle/>
          <a:p>
            <a:pPr algn="dist"/>
            <a:r>
              <a:rPr lang="es-ES" sz="4000" dirty="0">
                <a:solidFill>
                  <a:schemeClr val="accent4"/>
                </a:solidFill>
              </a:rPr>
              <a:t>¿Qué es Machine </a:t>
            </a:r>
            <a:r>
              <a:rPr lang="es-ES" sz="4000" dirty="0" err="1">
                <a:solidFill>
                  <a:schemeClr val="accent4"/>
                </a:solidFill>
              </a:rPr>
              <a:t>Learning</a:t>
            </a:r>
            <a:r>
              <a:rPr lang="es-ES" sz="4000" dirty="0">
                <a:solidFill>
                  <a:schemeClr val="accent4"/>
                </a:solidFill>
              </a:rPr>
              <a:t>?</a:t>
            </a:r>
            <a:endParaRPr lang="en-US" sz="4000" dirty="0">
              <a:solidFill>
                <a:schemeClr val="accent4"/>
              </a:solidFill>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567632" y="1559510"/>
            <a:ext cx="6912939" cy="4355551"/>
          </a:xfrm>
          <a:prstGeom prst="rect">
            <a:avLst/>
          </a:prstGeom>
          <a:noFill/>
        </p:spPr>
        <p:txBody>
          <a:bodyPr wrap="square" rtlCol="0">
            <a:spAutoFit/>
          </a:bodyPr>
          <a:lstStyle/>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El aprendizaje automático (machine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learning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en inglés) se refiere a la capacidad de las computadoras para aprender y mejorar su rendimiento en tareas específicas sin ser programadas explícitamente. </a:t>
            </a:r>
          </a:p>
          <a:p>
            <a:pPr>
              <a:lnSpc>
                <a:spcPct val="150000"/>
              </a:lnSpc>
            </a:pPr>
            <a:endParaRPr lang="es-E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En lugar de seguir instrucciones exactas, los algoritmos de machine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learning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utilizan datos y experiencias anteriores para realizar predicciones, identificar patrones y tomar decisiones autónomas. </a:t>
            </a:r>
          </a:p>
          <a:p>
            <a:pPr>
              <a:lnSpc>
                <a:spcPct val="150000"/>
              </a:lnSpc>
            </a:pPr>
            <a:endParaRPr lang="es-E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Se trata de un enfoque de la</a:t>
            </a:r>
            <a:r>
              <a:rPr lang="es-ES" sz="1700" b="1" i="0" dirty="0">
                <a:solidFill>
                  <a:schemeClr val="accent4"/>
                </a:solidFill>
                <a:effectLst/>
                <a:latin typeface="Tahoma" panose="020B0604030504040204" pitchFamily="34" charset="0"/>
                <a:ea typeface="Tahoma" panose="020B0604030504040204" pitchFamily="34" charset="0"/>
                <a:cs typeface="Tahoma" panose="020B0604030504040204" pitchFamily="34" charset="0"/>
              </a:rPr>
              <a:t> inteligencia artificial </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que permite a las máquinas aprender y mejorar por sí mismas en base a la retroalimentación de los datos que reciben.</a:t>
            </a:r>
            <a:endParaRPr lang="en-US" sz="1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45688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5529719"/>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clasificador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 un algoritmo de aprendizaje automático supervisado basado en el teorema de Bayes. Se utiliza para la clasificación de datos y se considera un clasificador probabilístico.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asume una independencia condicional entre las características o atributos, lo que significa que supone que las características son independientes entre sí dado el valor de la variable de clase. Esta suposición simplifica el cálculo de las probabilidades condicionales necesarias para la clasificación.</a:t>
            </a:r>
          </a:p>
          <a:p>
            <a:pPr algn="just">
              <a:lnSpc>
                <a:spcPct val="150000"/>
              </a:lnSpc>
            </a:pPr>
            <a:b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b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clasificador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se llama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(ingenuo) debido a una suposición simplificada y a menudo irrealista que realiza con respecto a la independencia condicional entre las características.</a:t>
            </a: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5426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646208"/>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es un algoritmo eficiente y rápido, y puede funcionar bien incluso con conjuntos de datos pequeños. Es especialmente útil cuando se tienen muchas características y se asume la independencia condicional entre ellas.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Sin embargo, la suposición de independencia condicional puede no ser válida en todos los casos y puede afectar el rendimiento del clasificador. Además,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puede tener dificultades al tratar con características numéricas continuas o con distribuciones no gaussianas.</a:t>
            </a:r>
          </a:p>
        </p:txBody>
      </p:sp>
    </p:spTree>
    <p:extLst>
      <p:ext uri="{BB962C8B-B14F-4D97-AF65-F5344CB8AC3E}">
        <p14:creationId xmlns:p14="http://schemas.microsoft.com/office/powerpoint/2010/main" val="2741566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2" name="CuadroTexto 1">
            <a:extLst>
              <a:ext uri="{FF2B5EF4-FFF2-40B4-BE49-F238E27FC236}">
                <a16:creationId xmlns:a16="http://schemas.microsoft.com/office/drawing/2014/main" id="{D5CA0C40-578C-38FF-92F9-5BCE63FDC13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Naive</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Bayes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Classifier</a:t>
            </a: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ECA14D72-FFCA-404F-0DB3-ECA136C6D137}"/>
              </a:ext>
            </a:extLst>
          </p:cNvPr>
          <p:cNvPicPr>
            <a:picLocks noChangeAspect="1"/>
          </p:cNvPicPr>
          <p:nvPr/>
        </p:nvPicPr>
        <p:blipFill>
          <a:blip r:embed="rId2"/>
          <a:stretch>
            <a:fillRect/>
          </a:stretch>
        </p:blipFill>
        <p:spPr>
          <a:xfrm>
            <a:off x="498198" y="1750959"/>
            <a:ext cx="10144328" cy="3356082"/>
          </a:xfrm>
          <a:prstGeom prst="rect">
            <a:avLst/>
          </a:prstGeom>
        </p:spPr>
      </p:pic>
    </p:spTree>
    <p:extLst>
      <p:ext uri="{BB962C8B-B14F-4D97-AF65-F5344CB8AC3E}">
        <p14:creationId xmlns:p14="http://schemas.microsoft.com/office/powerpoint/2010/main" val="24274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a:t>
            </a: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son modelos computacionales inspirados en el funcionamiento del cerebro humano. Son sistemas de aprendizaje automático que consisten en unidades de procesamiento llamadas neuronas interconectadas. Estas neuronas trabajan en conjunto para procesar información y realizar tareas de clasificación, regresión, reconocimiento de patrones y otras tareas de procesamiento de datos.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 neuronal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está compuesta por capas de neuronas organizadas en una estructura llamada arquitectura de red. Las capas se dividen en una capa de entrada, una o más capas ocultas y una capa de salida. Cada neurona recibe señales de entrada, realiza un cálculo basado en esas señales y produce una salida que se envía a las neuronas de la capa siguiente.</a:t>
            </a:r>
          </a:p>
        </p:txBody>
      </p:sp>
    </p:spTree>
    <p:extLst>
      <p:ext uri="{BB962C8B-B14F-4D97-AF65-F5344CB8AC3E}">
        <p14:creationId xmlns:p14="http://schemas.microsoft.com/office/powerpoint/2010/main" val="267884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D9A807B-39FB-6085-9C1C-0421FBAA551E}"/>
              </a:ext>
            </a:extLst>
          </p:cNvPr>
          <p:cNvPicPr>
            <a:picLocks noChangeAspect="1"/>
          </p:cNvPicPr>
          <p:nvPr/>
        </p:nvPicPr>
        <p:blipFill>
          <a:blip r:embed="rId2"/>
          <a:stretch>
            <a:fillRect/>
          </a:stretch>
        </p:blipFill>
        <p:spPr>
          <a:xfrm>
            <a:off x="1363119" y="960676"/>
            <a:ext cx="7772422" cy="5243209"/>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a:t>
            </a:r>
          </a:p>
        </p:txBody>
      </p:sp>
    </p:spTree>
    <p:extLst>
      <p:ext uri="{BB962C8B-B14F-4D97-AF65-F5344CB8AC3E}">
        <p14:creationId xmlns:p14="http://schemas.microsoft.com/office/powerpoint/2010/main" val="3101311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107873"/>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(CNN, por sus siglas en inglés,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Convolutional</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Neural Networks) son un tipo especializado de redes neuronales diseñadas principalmente para el procesamiento de datos que tienen una estructura de cuadrícula, como imágenes o datos en formato de matriz.</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 diferencia de las redes neuronales tradicionales, las CNN se caracterizan por tener </a:t>
            </a: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capas convolucionales </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que aplican operaciones de convolución a los datos de entrada. Estas capas convolucionales utilizan filtros o núcleos convolucionales para extraer características locales de la entrada mediante el deslizamiento del filtro sobre la imagen.</a:t>
            </a:r>
          </a:p>
        </p:txBody>
      </p:sp>
    </p:spTree>
    <p:extLst>
      <p:ext uri="{BB962C8B-B14F-4D97-AF65-F5344CB8AC3E}">
        <p14:creationId xmlns:p14="http://schemas.microsoft.com/office/powerpoint/2010/main" val="3448315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características extraídas en las capas convolucionales se combinan posteriormente en capas de agrupación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pooling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reducir la dimensionalidad y resaltar las características más importantes. A medida que se avanza en la red, se añaden capas completamente conectadas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fully</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connected</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realizar la clasificación o la regresión final.</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redes neuronales convolucionales son especialmente efectivas en el procesamiento de imágenes y reconocimiento visual, ya que aprovechan la capacidad de las capas convolucionales para detectar patrones locales, como bordes, texturas y formas, y las capas de agrupación para generar representaciones invariantes a la traslación.</a:t>
            </a:r>
          </a:p>
        </p:txBody>
      </p:sp>
    </p:spTree>
    <p:extLst>
      <p:ext uri="{BB962C8B-B14F-4D97-AF65-F5344CB8AC3E}">
        <p14:creationId xmlns:p14="http://schemas.microsoft.com/office/powerpoint/2010/main" val="3163798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556953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características extraídas en las capas convolucionales se combinan posteriormente en capas de agrupación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pooling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reducir la dimensionalidad y resaltar las características más importantes. A medida que se avanza en la red, se añaden capas completamente conectadas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fully</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connected</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realizar la clasificación o la regresión final.</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Las redes neuronales convolucionales son especialmente efectivas en el procesamiento de imágenes y reconocimiento visual, ya que aprovechan la capacidad de las capas convolucionales para detectar patrones locales, como bordes, texturas y formas, y las capas de agrupación para generar representaciones invariantes a la traslación.</a:t>
            </a:r>
          </a:p>
        </p:txBody>
      </p:sp>
    </p:spTree>
    <p:extLst>
      <p:ext uri="{BB962C8B-B14F-4D97-AF65-F5344CB8AC3E}">
        <p14:creationId xmlns:p14="http://schemas.microsoft.com/office/powerpoint/2010/main" val="2694149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60BB048-7F58-1472-56F8-D8CEDF22C47C}"/>
              </a:ext>
            </a:extLst>
          </p:cNvPr>
          <p:cNvPicPr>
            <a:picLocks noChangeAspect="1"/>
          </p:cNvPicPr>
          <p:nvPr/>
        </p:nvPicPr>
        <p:blipFill>
          <a:blip r:embed="rId2"/>
          <a:stretch>
            <a:fillRect/>
          </a:stretch>
        </p:blipFill>
        <p:spPr>
          <a:xfrm>
            <a:off x="846791" y="1204315"/>
            <a:ext cx="9425617" cy="5019909"/>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49122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Redes Neuronales Convolucionales (Deep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12124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446701"/>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Algunos tópicos interesantes que se pueden explorar dentro de Deep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convolucionales (CNN) y aplicaciones en visión por computadora.</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recurrentes (RNN) y aplicaciones en procesamiento de lenguaje natural.</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generativas (GAN) y generación de imágenes realistas.</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Transferencia de aprendizaje y modelos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pre-entrenados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Aprendizaje por refuerzo profundo (Deep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Reinforcement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aplicaciones en juegos y robótica.</a:t>
            </a:r>
          </a:p>
          <a:p>
            <a:pPr marL="742894" lvl="1" indent="-285750" algn="just">
              <a:lnSpc>
                <a:spcPct val="150000"/>
              </a:lnSpc>
              <a:buFont typeface="Wingdings" panose="05000000000000000000" pitchFamily="2" charset="2"/>
              <a:buChar char="ü"/>
            </a:pP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Autoencoders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aprendizaje no supervisado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Redes neuronales recurrentes de atención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Attention-based</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RNN) en tareas de traducción y generación de texto.</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Modelos de lenguaje basados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transformers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aplicaciones en comprensión del lenguaje natural.</a:t>
            </a:r>
          </a:p>
          <a:p>
            <a:pPr algn="just">
              <a:lnSpc>
                <a:spcPct val="150000"/>
              </a:lnSpc>
            </a:pPr>
            <a:endPar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902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646133"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372416" y="710214"/>
            <a:ext cx="7964187" cy="707886"/>
          </a:xfrm>
          <a:prstGeom prst="rect">
            <a:avLst/>
          </a:prstGeom>
        </p:spPr>
        <p:txBody>
          <a:bodyPr wrap="square">
            <a:spAutoFit/>
          </a:bodyPr>
          <a:lstStyle/>
          <a:p>
            <a:pPr algn="dist"/>
            <a:r>
              <a:rPr lang="es-ES" sz="4000" dirty="0">
                <a:solidFill>
                  <a:schemeClr val="accent4"/>
                </a:solidFill>
              </a:rPr>
              <a:t>Aplicaciones de Machine </a:t>
            </a:r>
            <a:r>
              <a:rPr lang="es-ES" sz="4000" dirty="0" err="1">
                <a:solidFill>
                  <a:schemeClr val="accent4"/>
                </a:solidFill>
              </a:rPr>
              <a:t>Learning</a:t>
            </a:r>
            <a:endParaRPr lang="en-US" sz="4000" dirty="0">
              <a:solidFill>
                <a:schemeClr val="accent4"/>
              </a:solidFill>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567632" y="1559510"/>
            <a:ext cx="6515869" cy="435555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Reconocimiento de voz y procesamiento de lenguaje natural</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Diagnóstico médico y detección de enfermedades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Conducción autónoma y vehículos inteligentes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Análisis de imágenes y visión por computadora</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Predicción y análisis de mercado financiero</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Recomendaciones personalizadas en plataformas de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streaming</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y comercio electrónico</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Optimización de la cadena de suministro y logística</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Detección de fraudes en transacciones financieras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Mejora de la eficiencia energética y gestión de recursos</a:t>
            </a:r>
          </a:p>
          <a:p>
            <a:pPr marL="285750" indent="-285750">
              <a:lnSpc>
                <a:spcPct val="150000"/>
              </a:lnSpc>
              <a:buFont typeface="Wingdings" panose="05000000000000000000" pitchFamily="2" charset="2"/>
              <a:buChar char="ü"/>
            </a:pP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Asistentes virtuales y </a:t>
            </a:r>
            <a:r>
              <a:rPr lang="es-ES" sz="1700" b="0" i="0" dirty="0" err="1">
                <a:solidFill>
                  <a:schemeClr val="accent1"/>
                </a:solidFill>
                <a:effectLst/>
                <a:latin typeface="Tahoma" panose="020B0604030504040204" pitchFamily="34" charset="0"/>
                <a:ea typeface="Tahoma" panose="020B0604030504040204" pitchFamily="34" charset="0"/>
                <a:cs typeface="Tahoma" panose="020B0604030504040204" pitchFamily="34" charset="0"/>
              </a:rPr>
              <a:t>chatbots</a:t>
            </a:r>
            <a:r>
              <a:rPr lang="es-ES" sz="1700" b="0" i="0" dirty="0">
                <a:solidFill>
                  <a:schemeClr val="accent1"/>
                </a:solidFill>
                <a:effectLst/>
                <a:latin typeface="Tahoma" panose="020B0604030504040204" pitchFamily="34" charset="0"/>
                <a:ea typeface="Tahoma" panose="020B0604030504040204" pitchFamily="34" charset="0"/>
                <a:cs typeface="Tahoma" panose="020B0604030504040204" pitchFamily="34" charset="0"/>
              </a:rPr>
              <a:t> inteligentes</a:t>
            </a:r>
          </a:p>
        </p:txBody>
      </p:sp>
    </p:spTree>
    <p:extLst>
      <p:ext uri="{BB962C8B-B14F-4D97-AF65-F5344CB8AC3E}">
        <p14:creationId xmlns:p14="http://schemas.microsoft.com/office/powerpoint/2010/main" val="1759091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clasificación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3076548"/>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Deep </a:t>
            </a: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endPar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Algunos tópicos interesantes que se pueden explorar dentro de Deep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Arquitecturas de redes neuronales profundas como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ResNet</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VGG,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Inception</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entre otras.</a:t>
            </a:r>
          </a:p>
          <a:p>
            <a:pPr marL="742894" lvl="1" indent="-285750" algn="just">
              <a:lnSpc>
                <a:spcPct val="150000"/>
              </a:lnSpc>
              <a:buFont typeface="Wingdings" panose="05000000000000000000" pitchFamily="2" charset="2"/>
              <a:buChar char="ü"/>
            </a:pP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Explicabilidad</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comprensión de modelos de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Técnicas de regularización y prevención del sobreajuste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deep</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marL="742894" lvl="1" indent="-285750" algn="just">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Modelos de generación de texto y aplicaciones en </a:t>
            </a:r>
            <a:r>
              <a:rPr lang="es-ES" dirty="0" err="1">
                <a:solidFill>
                  <a:srgbClr val="002060"/>
                </a:solidFill>
                <a:latin typeface="Tahoma" panose="020B0604030504040204" pitchFamily="34" charset="0"/>
                <a:ea typeface="Tahoma" panose="020B0604030504040204" pitchFamily="34" charset="0"/>
                <a:cs typeface="Tahoma" panose="020B0604030504040204" pitchFamily="34" charset="0"/>
              </a:rPr>
              <a:t>chatbots</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 y resumen automático.</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9398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446701"/>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Modelos de 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a:t>
            </a: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Los </a:t>
            </a:r>
            <a:r>
              <a:rPr lang="es-ES" b="1" dirty="0">
                <a:solidFill>
                  <a:srgbClr val="002060"/>
                </a:solidFill>
                <a:latin typeface="Tahoma" panose="020B0604030504040204" pitchFamily="34" charset="0"/>
                <a:ea typeface="Tahoma" panose="020B0604030504040204" pitchFamily="34" charset="0"/>
                <a:cs typeface="Tahoma" panose="020B0604030504040204" pitchFamily="34" charset="0"/>
              </a:rPr>
              <a:t>modelos de regresión </a:t>
            </a: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son algoritmos utilizados para predecir valores continuos o numéricos en función de variables independientes. Estos modelos se basan en la relación entre la variable de respuesta (o variable objetivo) y las variables predictoras, y se utilizan para realizar análisis predictivos y estimaciones cuantitativas.</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En un modelo de regresión, la variable objetivo o variable de respuesta es aquella que deseamos predecir o estimar. Esta variable puede representar, por ejemplo, el precio de una casa, la cantidad de ventas de un producto, la temperatura, o cualquier otro valor numérico que queramos predecir. Por otro lado, las variables predictoras son aquellas que utilizamos para realizar la predicción. Estas variables pueden incluir características relacionadas con el problema, como el tamaño de la casa, la ubicación geográfica, la temporada del año, entre otras.</a:t>
            </a: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3603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677534"/>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Modelos de 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a:t>
            </a: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Existen múltiples modelos de regresión que se utilizan en Machine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lineal</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polinómica</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vecinos más cercanos (KNN)</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árboles de decisión</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bosques aleatorios</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máquinas de vectores de soporte (SVM)</a:t>
            </a:r>
          </a:p>
          <a:p>
            <a:pPr marL="742894" lvl="1" indent="-285750">
              <a:lnSpc>
                <a:spcPct val="150000"/>
              </a:lnSpc>
              <a:buFont typeface="Wingdings" panose="05000000000000000000" pitchFamily="2" charset="2"/>
              <a:buChar char="ü"/>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Regresión de redes neuronales</a:t>
            </a:r>
          </a:p>
          <a:p>
            <a:pPr algn="l"/>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925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6262035"/>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 Lineal</a:t>
            </a:r>
          </a:p>
          <a:p>
            <a:pPr algn="l"/>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La regresión lineal es uno de los modelos de regresión más utilizados y básicos en machine </a:t>
            </a:r>
            <a:r>
              <a:rPr lang="es-ES" sz="2000" dirty="0" err="1">
                <a:solidFill>
                  <a:srgbClr val="002060"/>
                </a:solidFill>
                <a:latin typeface="Tahoma" panose="020B0604030504040204" pitchFamily="34" charset="0"/>
                <a:ea typeface="Tahoma" panose="020B0604030504040204" pitchFamily="34" charset="0"/>
                <a:cs typeface="Tahoma" panose="020B0604030504040204" pitchFamily="34" charset="0"/>
              </a:rPr>
              <a:t>learning</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Este modelo supone una relación lineal entre las variables predictoras y la variable objetivo. Su objetivo es encontrar la línea de mejor ajuste que minimice la suma de los errores cuadrados.</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l">
              <a:lnSpc>
                <a:spcPct val="150000"/>
              </a:lnSpc>
            </a:pP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En la regresión lineal, se busca una ecuación lineal de la forma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y = </a:t>
            </a:r>
            <a:r>
              <a:rPr lang="es-ES" sz="2000" b="1" dirty="0" err="1">
                <a:solidFill>
                  <a:srgbClr val="002060"/>
                </a:solidFill>
                <a:latin typeface="Tahoma" panose="020B0604030504040204" pitchFamily="34" charset="0"/>
                <a:ea typeface="Tahoma" panose="020B0604030504040204" pitchFamily="34" charset="0"/>
                <a:cs typeface="Tahoma" panose="020B0604030504040204" pitchFamily="34" charset="0"/>
              </a:rPr>
              <a:t>mx</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 + b</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donde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y</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variable objetivo que queremos predecir,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x</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variable predictora,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m</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pendiente de la línea y "</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b</a:t>
            </a:r>
            <a:r>
              <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rPr>
              <a:t>" es la intersección con el eje y.</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9758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ECC7FD-99F7-A796-5EF9-BF366E00E110}"/>
              </a:ext>
            </a:extLst>
          </p:cNvPr>
          <p:cNvPicPr>
            <a:picLocks noChangeAspect="1"/>
          </p:cNvPicPr>
          <p:nvPr/>
        </p:nvPicPr>
        <p:blipFill>
          <a:blip r:embed="rId2"/>
          <a:stretch>
            <a:fillRect/>
          </a:stretch>
        </p:blipFill>
        <p:spPr>
          <a:xfrm>
            <a:off x="1548885" y="1045041"/>
            <a:ext cx="7742742" cy="5069938"/>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152002"/>
            <a:ext cx="5808784" cy="553998"/>
          </a:xfrm>
          <a:prstGeom prst="rect">
            <a:avLst/>
          </a:prstGeom>
          <a:noFill/>
        </p:spPr>
        <p:txBody>
          <a:bodyPr wrap="square" lIns="36000" tIns="0" rIns="36000" bIns="0" rtlCol="0">
            <a:spAutoFit/>
          </a:bodyPr>
          <a:lstStyle/>
          <a:p>
            <a:pPr algn="ctr"/>
            <a:r>
              <a:rPr lang="en-US" sz="3600" dirty="0" err="1">
                <a:solidFill>
                  <a:schemeClr val="bg1"/>
                </a:solidFill>
                <a:latin typeface="Agency FB" panose="020B0503020202020204" pitchFamily="34" charset="0"/>
              </a:rPr>
              <a:t>Modelos</a:t>
            </a:r>
            <a:r>
              <a:rPr lang="en-US" sz="3600" dirty="0">
                <a:solidFill>
                  <a:schemeClr val="bg1"/>
                </a:solidFill>
                <a:latin typeface="Agency FB" panose="020B0503020202020204" pitchFamily="34" charset="0"/>
              </a:rPr>
              <a:t> de </a:t>
            </a:r>
            <a:r>
              <a:rPr lang="en-US" sz="3600" dirty="0" err="1">
                <a:solidFill>
                  <a:schemeClr val="bg1"/>
                </a:solidFill>
                <a:latin typeface="Agency FB" panose="020B0503020202020204" pitchFamily="34" charset="0"/>
              </a:rPr>
              <a:t>regresi</a:t>
            </a:r>
            <a:r>
              <a:rPr lang="es-ES" sz="3600" dirty="0" err="1">
                <a:solidFill>
                  <a:schemeClr val="bg1"/>
                </a:solidFill>
                <a:latin typeface="Agency FB" panose="020B0503020202020204" pitchFamily="34" charset="0"/>
              </a:rPr>
              <a:t>ón</a:t>
            </a:r>
            <a:endParaRPr lang="en-US" sz="3600" dirty="0">
              <a:solidFill>
                <a:schemeClr val="bg1"/>
              </a:solidFill>
              <a:latin typeface="Agency FB" panose="020B0503020202020204" pitchFamily="34" charset="0"/>
            </a:endParaRPr>
          </a:p>
        </p:txBody>
      </p:sp>
      <p:sp>
        <p:nvSpPr>
          <p:cNvPr id="8" name="TextBox 7">
            <a:extLst>
              <a:ext uri="{FF2B5EF4-FFF2-40B4-BE49-F238E27FC236}">
                <a16:creationId xmlns:a16="http://schemas.microsoft.com/office/drawing/2014/main" id="{82DE3094-AECC-4047-9D75-E1F11EAF6452}"/>
              </a:ext>
            </a:extLst>
          </p:cNvPr>
          <p:cNvSpPr txBox="1"/>
          <p:nvPr/>
        </p:nvSpPr>
        <p:spPr>
          <a:xfrm>
            <a:off x="8874369" y="6148727"/>
            <a:ext cx="2133265" cy="369332"/>
          </a:xfrm>
          <a:prstGeom prst="rect">
            <a:avLst/>
          </a:prstGeom>
          <a:solidFill>
            <a:schemeClr val="accent4"/>
          </a:solidFill>
        </p:spPr>
        <p:txBody>
          <a:bodyPr wrap="square" rtlCol="0" anchor="ctr">
            <a:spAutoFit/>
          </a:bodyPr>
          <a:lstStyle/>
          <a:p>
            <a:pPr algn="ctr"/>
            <a:r>
              <a:rPr lang="en-GB" altLang="ko-KR" b="1" dirty="0">
                <a:solidFill>
                  <a:schemeClr val="bg1"/>
                </a:solidFill>
                <a:latin typeface="Agency FB" panose="020B0503020202020204" pitchFamily="34" charset="0"/>
                <a:cs typeface="Arial" pitchFamily="34" charset="0"/>
              </a:rPr>
              <a:t>Machine Learning</a:t>
            </a:r>
            <a:endParaRPr lang="ko-KR" altLang="en-US" b="1" dirty="0">
              <a:solidFill>
                <a:schemeClr val="bg1"/>
              </a:solidFill>
              <a:latin typeface="Agency FB" panose="020B0503020202020204" pitchFamily="34" charset="0"/>
              <a:cs typeface="Arial" pitchFamily="34" charset="0"/>
            </a:endParaRPr>
          </a:p>
        </p:txBody>
      </p:sp>
      <p:sp>
        <p:nvSpPr>
          <p:cNvPr id="3" name="CuadroTexto 2">
            <a:extLst>
              <a:ext uri="{FF2B5EF4-FFF2-40B4-BE49-F238E27FC236}">
                <a16:creationId xmlns:a16="http://schemas.microsoft.com/office/drawing/2014/main" id="{7717C324-1C31-5AA6-CE25-B0F2E7555EB6}"/>
              </a:ext>
            </a:extLst>
          </p:cNvPr>
          <p:cNvSpPr txBox="1"/>
          <p:nvPr/>
        </p:nvSpPr>
        <p:spPr>
          <a:xfrm>
            <a:off x="315184" y="524609"/>
            <a:ext cx="10210144" cy="2753382"/>
          </a:xfrm>
          <a:prstGeom prst="rect">
            <a:avLst/>
          </a:prstGeom>
          <a:noFill/>
        </p:spPr>
        <p:txBody>
          <a:bodyPr wrap="square" rtlCol="0">
            <a:spAutoFit/>
          </a:bodyPr>
          <a:lstStyle/>
          <a:p>
            <a:pPr algn="just">
              <a:lnSpc>
                <a:spcPct val="150000"/>
              </a:lnSpc>
            </a:pPr>
            <a:r>
              <a:rPr lang="es-ES" sz="20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Regresi</a:t>
            </a:r>
            <a:r>
              <a:rPr lang="es-ES" sz="2000" b="1" dirty="0">
                <a:solidFill>
                  <a:srgbClr val="002060"/>
                </a:solidFill>
                <a:latin typeface="Tahoma" panose="020B0604030504040204" pitchFamily="34" charset="0"/>
                <a:ea typeface="Tahoma" panose="020B0604030504040204" pitchFamily="34" charset="0"/>
                <a:cs typeface="Tahoma" panose="020B0604030504040204" pitchFamily="34" charset="0"/>
              </a:rPr>
              <a:t>ón Lineal</a:t>
            </a:r>
          </a:p>
          <a:p>
            <a:pPr algn="l">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9794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Aprendizaje no supervisado</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071383" y="3512888"/>
            <a:ext cx="4562899" cy="1021883"/>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r>
              <a:rPr lang="es-ES" altLang="ko-KR" sz="1400" b="1" dirty="0" err="1">
                <a:solidFill>
                  <a:schemeClr val="tx1">
                    <a:lumMod val="75000"/>
                    <a:lumOff val="25000"/>
                  </a:schemeClr>
                </a:solidFill>
                <a:cs typeface="Arial" pitchFamily="34" charset="0"/>
              </a:rPr>
              <a:t>Clustering</a:t>
            </a:r>
            <a:r>
              <a:rPr lang="es-ES" altLang="ko-KR" sz="1400" b="1" dirty="0">
                <a:solidFill>
                  <a:schemeClr val="tx1">
                    <a:lumMod val="75000"/>
                    <a:lumOff val="25000"/>
                  </a:schemeClr>
                </a:solidFill>
                <a:cs typeface="Arial" pitchFamily="34" charset="0"/>
              </a:rPr>
              <a:t>: </a:t>
            </a:r>
            <a:r>
              <a:rPr lang="es-ES" altLang="ko-KR" sz="1400" dirty="0">
                <a:solidFill>
                  <a:schemeClr val="tx1">
                    <a:lumMod val="75000"/>
                    <a:lumOff val="25000"/>
                  </a:schemeClr>
                </a:solidFill>
                <a:cs typeface="Arial" pitchFamily="34" charset="0"/>
              </a:rPr>
              <a:t>K-</a:t>
            </a:r>
            <a:r>
              <a:rPr lang="es-ES" altLang="ko-KR" sz="1400" dirty="0" err="1">
                <a:solidFill>
                  <a:schemeClr val="tx1">
                    <a:lumMod val="75000"/>
                    <a:lumOff val="25000"/>
                  </a:schemeClr>
                </a:solidFill>
                <a:cs typeface="Arial" pitchFamily="34" charset="0"/>
              </a:rPr>
              <a:t>Means</a:t>
            </a:r>
            <a:endParaRPr lang="es-E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294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700392" y="1877190"/>
            <a:ext cx="10875524" cy="4184543"/>
          </a:xfrm>
          <a:prstGeom prst="rect">
            <a:avLst/>
          </a:prstGeom>
          <a:noFill/>
        </p:spPr>
        <p:txBody>
          <a:bodyPr wrap="square" rtlCol="0">
            <a:spAutoFit/>
          </a:bodyPr>
          <a:lstStyle/>
          <a:p>
            <a:pPr algn="just">
              <a:lnSpc>
                <a:spcPct val="150000"/>
              </a:lnSpc>
            </a:pPr>
            <a:r>
              <a:rPr lang="es-ES" sz="2000"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también conocido como agrupamiento, es una técnica de aprendizaje automático no supervisado utilizada para organizar un conjunto de datos en grupos o clústeres. El objetivo del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agrupar los datos de manera que los objetos dentro de un mismo grupo sean similares entre sí, mientras que los objetos en grupos diferentes sean distintos.</a:t>
            </a:r>
          </a:p>
          <a:p>
            <a:pPr algn="just">
              <a:lnSpc>
                <a:spcPct val="150000"/>
              </a:lnSpc>
            </a:pPr>
            <a:endPar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de </a:t>
            </a:r>
            <a:r>
              <a:rPr lang="es-ES" sz="20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sz="20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busca descubrir patrones inherentes en los datos sin la necesidad de etiquetas o categorías predefinidas. Se basa en medidas de similitud o distancia entre los objetos del conjunto de datos y utiliza diferentes métodos para asignar los objetos a los clústeres.</a:t>
            </a:r>
          </a:p>
        </p:txBody>
      </p:sp>
    </p:spTree>
    <p:extLst>
      <p:ext uri="{BB962C8B-B14F-4D97-AF65-F5344CB8AC3E}">
        <p14:creationId xmlns:p14="http://schemas.microsoft.com/office/powerpoint/2010/main" val="2593832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2530" name="Picture 2" descr="Spectral Clustering | What, why and how of Spectral Clustering!">
            <a:extLst>
              <a:ext uri="{FF2B5EF4-FFF2-40B4-BE49-F238E27FC236}">
                <a16:creationId xmlns:a16="http://schemas.microsoft.com/office/drawing/2014/main" id="{A170EDDA-7FF1-1F40-D3B7-E10C85599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693" y="1940423"/>
            <a:ext cx="8770849" cy="407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32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3554" name="Picture 2" descr="2 K-means clustering | Machine Learning for Biostatistics">
            <a:extLst>
              <a:ext uri="{FF2B5EF4-FFF2-40B4-BE49-F238E27FC236}">
                <a16:creationId xmlns:a16="http://schemas.microsoft.com/office/drawing/2014/main" id="{AEF4A35B-7A39-14B6-A9E8-71F0C320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54" y="2046469"/>
            <a:ext cx="5537267" cy="423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333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K-Means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867462"/>
            <a:ext cx="10875524" cy="4606389"/>
          </a:xfrm>
          <a:prstGeom prst="rect">
            <a:avLst/>
          </a:prstGeom>
          <a:noFill/>
        </p:spPr>
        <p:txBody>
          <a:bodyPr wrap="square" rtlCol="0">
            <a:spAutoFit/>
          </a:bodyPr>
          <a:lstStyle/>
          <a:p>
            <a:pPr algn="just">
              <a:lnSpc>
                <a:spcPct val="150000"/>
              </a:lnSpc>
            </a:pP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un algoritmo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clustering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ampliamente utilizado en el campo del aprendizaje automático no supervisado. Su objetivo es agrupar un conjunto de datos en un número predefinido de clústeres (K) basándose en la similitud entre los datos.</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algoritmo K-</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eficiente y relativamente fácil de implementar. Sin embargo, su resultado puede depender de la inicialización aleatoria de los centroides, por lo que se suelen realizar múltiples ejecuciones y se selecciona la mejor solución.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K-</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Means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es útil para identificar estructuras de agrupamiento en conjuntos de datos y se aplica en una amplia variedad de dominios, como segmentación de clientes, análisis de datos espaciales, reconocimiento de patrones y compresión de imágenes, entre otros.</a:t>
            </a:r>
          </a:p>
        </p:txBody>
      </p:sp>
    </p:spTree>
    <p:extLst>
      <p:ext uri="{BB962C8B-B14F-4D97-AF65-F5344CB8AC3E}">
        <p14:creationId xmlns:p14="http://schemas.microsoft.com/office/powerpoint/2010/main" val="383198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Fundamentos de Machine </a:t>
            </a:r>
            <a:r>
              <a:rPr lang="es-ES" altLang="ko-KR" sz="4400" dirty="0" err="1">
                <a:solidFill>
                  <a:schemeClr val="tx1">
                    <a:lumMod val="75000"/>
                    <a:lumOff val="25000"/>
                  </a:schemeClr>
                </a:solidFill>
                <a:cs typeface="Arial" pitchFamily="34" charset="0"/>
              </a:rPr>
              <a:t>Learning</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954650" y="3845799"/>
            <a:ext cx="4378073" cy="1345048"/>
          </a:xfrm>
          <a:prstGeom prst="rect">
            <a:avLst/>
          </a:prstGeom>
          <a:noFill/>
        </p:spPr>
        <p:txBody>
          <a:bodyPr wrap="square" rtlCol="0" anchor="ctr">
            <a:spAutoFit/>
          </a:bodyPr>
          <a:lstStyle/>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Tipos de aprendizaje: supervisado, no supervisado y por refuerzo</a:t>
            </a:r>
          </a:p>
          <a:p>
            <a:pPr marL="171450" indent="-171450">
              <a:lnSpc>
                <a:spcPct val="150000"/>
              </a:lnSpc>
              <a:buFont typeface="Wingdings" panose="05000000000000000000" pitchFamily="2" charset="2"/>
              <a:buChar char="ü"/>
            </a:pPr>
            <a:r>
              <a:rPr lang="es-ES" altLang="ko-KR" sz="1400" dirty="0" err="1">
                <a:solidFill>
                  <a:schemeClr val="tx1">
                    <a:lumMod val="75000"/>
                    <a:lumOff val="25000"/>
                  </a:schemeClr>
                </a:solidFill>
                <a:cs typeface="Arial" pitchFamily="34" charset="0"/>
              </a:rPr>
              <a:t>Datasets</a:t>
            </a:r>
            <a:r>
              <a:rPr lang="es-ES" altLang="ko-KR" sz="1400" dirty="0">
                <a:solidFill>
                  <a:schemeClr val="tx1">
                    <a:lumMod val="75000"/>
                    <a:lumOff val="25000"/>
                  </a:schemeClr>
                </a:solidFill>
                <a:cs typeface="Arial" pitchFamily="34" charset="0"/>
              </a:rPr>
              <a:t> de entrenamiento, validación y prueba</a:t>
            </a:r>
          </a:p>
          <a:p>
            <a:pPr marL="171450" indent="-171450">
              <a:lnSpc>
                <a:spcPct val="150000"/>
              </a:lnSpc>
              <a:buFont typeface="Wingdings" panose="05000000000000000000" pitchFamily="2" charset="2"/>
              <a:buChar char="ü"/>
            </a:pPr>
            <a:r>
              <a:rPr lang="es-ES" altLang="ko-KR" sz="1400" dirty="0">
                <a:solidFill>
                  <a:schemeClr val="tx1">
                    <a:lumMod val="75000"/>
                    <a:lumOff val="25000"/>
                  </a:schemeClr>
                </a:solidFill>
                <a:cs typeface="Arial" pitchFamily="34" charset="0"/>
              </a:rPr>
              <a:t>Métricas de evaluación de modelos</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1158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8" y="308291"/>
            <a:ext cx="3433328"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Clustering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3433328" cy="584775"/>
          </a:xfrm>
          <a:prstGeom prst="rect">
            <a:avLst/>
          </a:prstGeom>
          <a:noFill/>
        </p:spPr>
        <p:txBody>
          <a:bodyPr wrap="square" rtlCol="0" anchor="ctr">
            <a:spAutoFit/>
          </a:bodyPr>
          <a:lstStyle/>
          <a:p>
            <a:pPr algn="ctr"/>
            <a:r>
              <a:rPr lang="en-US" sz="3200" dirty="0">
                <a:solidFill>
                  <a:schemeClr val="tx1">
                    <a:lumMod val="75000"/>
                    <a:lumOff val="25000"/>
                  </a:schemeClr>
                </a:solidFill>
              </a:rPr>
              <a:t>K-Means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pic>
        <p:nvPicPr>
          <p:cNvPr id="24578" name="Picture 2" descr="Introduction to k-Means Clustering with scikit-learn in Python | DataCamp">
            <a:extLst>
              <a:ext uri="{FF2B5EF4-FFF2-40B4-BE49-F238E27FC236}">
                <a16:creationId xmlns:a16="http://schemas.microsoft.com/office/drawing/2014/main" id="{438B27A0-129D-503F-958C-87359FFC59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7734" y="1945285"/>
            <a:ext cx="7957203" cy="398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82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5705" y="2413163"/>
            <a:ext cx="5446295" cy="1432636"/>
          </a:xfrm>
          <a:prstGeom prst="rect">
            <a:avLst/>
          </a:prstGeom>
          <a:noFill/>
        </p:spPr>
        <p:txBody>
          <a:bodyPr wrap="square" rtlCol="0" anchor="ctr">
            <a:spAutoFit/>
          </a:bodyPr>
          <a:lstStyle/>
          <a:p>
            <a:pPr>
              <a:lnSpc>
                <a:spcPts val="5400"/>
              </a:lnSpc>
            </a:pPr>
            <a:r>
              <a:rPr lang="es-ES" altLang="ko-KR" sz="4400" dirty="0">
                <a:solidFill>
                  <a:schemeClr val="tx1">
                    <a:lumMod val="75000"/>
                    <a:lumOff val="25000"/>
                  </a:schemeClr>
                </a:solidFill>
                <a:cs typeface="Arial" pitchFamily="34" charset="0"/>
              </a:rPr>
              <a:t>Validación y ajuste de modelos</a:t>
            </a:r>
            <a:endParaRPr lang="ko-KR" altLang="en-US" sz="44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7071383" y="3459027"/>
            <a:ext cx="4562899" cy="1129605"/>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ü"/>
            </a:pPr>
            <a:endParaRPr lang="es-ES" altLang="ko-KR" sz="1400" dirty="0">
              <a:solidFill>
                <a:schemeClr val="tx1">
                  <a:lumMod val="75000"/>
                  <a:lumOff val="25000"/>
                </a:schemeClr>
              </a:solidFill>
              <a:cs typeface="Arial" pitchFamily="34" charset="0"/>
            </a:endParaRPr>
          </a:p>
          <a:p>
            <a:r>
              <a:rPr lang="es-ES" altLang="ko-KR" sz="1400" dirty="0">
                <a:solidFill>
                  <a:schemeClr val="tx1">
                    <a:lumMod val="75000"/>
                    <a:lumOff val="25000"/>
                  </a:schemeClr>
                </a:solidFill>
                <a:cs typeface="Arial" pitchFamily="34" charset="0"/>
              </a:rPr>
              <a:t>Técnicas de validación cruzada. </a:t>
            </a:r>
            <a:r>
              <a:rPr lang="es-ES" altLang="ko-KR" sz="1400" dirty="0" err="1">
                <a:solidFill>
                  <a:schemeClr val="tx1">
                    <a:lumMod val="75000"/>
                    <a:lumOff val="25000"/>
                  </a:schemeClr>
                </a:solidFill>
                <a:cs typeface="Arial" pitchFamily="34" charset="0"/>
              </a:rPr>
              <a:t>Overfitting</a:t>
            </a:r>
            <a:r>
              <a:rPr lang="es-ES" altLang="ko-KR" sz="1400" dirty="0">
                <a:solidFill>
                  <a:schemeClr val="tx1">
                    <a:lumMod val="75000"/>
                    <a:lumOff val="25000"/>
                  </a:schemeClr>
                </a:solidFill>
                <a:cs typeface="Arial" pitchFamily="34" charset="0"/>
              </a:rPr>
              <a:t> y </a:t>
            </a:r>
            <a:r>
              <a:rPr lang="es-ES" altLang="ko-KR" sz="1400" dirty="0" err="1">
                <a:solidFill>
                  <a:schemeClr val="tx1">
                    <a:lumMod val="75000"/>
                    <a:lumOff val="25000"/>
                  </a:schemeClr>
                </a:solidFill>
                <a:cs typeface="Arial" pitchFamily="34" charset="0"/>
              </a:rPr>
              <a:t>underfitting</a:t>
            </a:r>
            <a:r>
              <a:rPr lang="es-ES" altLang="ko-KR" sz="1400" dirty="0">
                <a:solidFill>
                  <a:schemeClr val="tx1">
                    <a:lumMod val="75000"/>
                    <a:lumOff val="25000"/>
                  </a:schemeClr>
                </a:solidFill>
                <a:cs typeface="Arial" pitchFamily="34" charset="0"/>
              </a:rPr>
              <a:t>. Ajuste de </a:t>
            </a:r>
            <a:r>
              <a:rPr lang="es-ES" altLang="ko-KR" sz="1400" dirty="0" err="1">
                <a:solidFill>
                  <a:schemeClr val="tx1">
                    <a:lumMod val="75000"/>
                    <a:lumOff val="25000"/>
                  </a:schemeClr>
                </a:solidFill>
                <a:cs typeface="Arial" pitchFamily="34" charset="0"/>
              </a:rPr>
              <a:t>hiperparámetros</a:t>
            </a:r>
            <a:r>
              <a:rPr lang="es-ES" altLang="ko-KR" sz="1400" dirty="0">
                <a:solidFill>
                  <a:schemeClr val="tx1">
                    <a:lumMod val="75000"/>
                    <a:lumOff val="25000"/>
                  </a:schemeClr>
                </a:solidFill>
                <a:cs typeface="Arial" pitchFamily="34" charset="0"/>
              </a:rPr>
              <a:t>.</a:t>
            </a:r>
            <a:endParaRPr lang="en-US" altLang="ko-KR" sz="1400" dirty="0">
              <a:solidFill>
                <a:schemeClr val="tx1">
                  <a:lumMod val="75000"/>
                  <a:lumOff val="25000"/>
                </a:schemeClr>
              </a:solidFill>
              <a:cs typeface="Arial" pitchFamily="34" charset="0"/>
            </a:endParaRPr>
          </a:p>
          <a:p>
            <a:pPr marL="285750" indent="-285750">
              <a:lnSpc>
                <a:spcPct val="150000"/>
              </a:lnSpc>
              <a:buFont typeface="Wingdings" panose="05000000000000000000" pitchFamily="2" charset="2"/>
              <a:buChar char="ü"/>
            </a:pPr>
            <a:endParaRPr lang="en-US" altLang="ko-KR" sz="14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957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4903323" cy="769441"/>
          </a:xfrm>
          <a:prstGeom prst="rect">
            <a:avLst/>
          </a:prstGeom>
          <a:noFill/>
        </p:spPr>
        <p:txBody>
          <a:bodyPr wrap="square" rtlCol="0" anchor="ctr">
            <a:spAutoFit/>
          </a:bodyPr>
          <a:lstStyle/>
          <a:p>
            <a:pPr algn="dist"/>
            <a:r>
              <a:rPr lang="en-US" sz="4400" dirty="0" err="1">
                <a:solidFill>
                  <a:schemeClr val="tx1">
                    <a:lumMod val="75000"/>
                    <a:lumOff val="25000"/>
                  </a:schemeClr>
                </a:solidFill>
              </a:rPr>
              <a:t>Ajuste</a:t>
            </a:r>
            <a:r>
              <a:rPr lang="en-US" sz="4400" dirty="0">
                <a:solidFill>
                  <a:schemeClr val="tx1">
                    <a:lumMod val="75000"/>
                    <a:lumOff val="25000"/>
                  </a:schemeClr>
                </a:solidFill>
              </a:rPr>
              <a:t> de </a:t>
            </a:r>
            <a:r>
              <a:rPr lang="en-US" sz="4400" dirty="0" err="1">
                <a:solidFill>
                  <a:schemeClr val="tx1">
                    <a:lumMod val="75000"/>
                    <a:lumOff val="25000"/>
                  </a:schemeClr>
                </a:solidFill>
              </a:rPr>
              <a:t>modelos</a:t>
            </a:r>
            <a:endParaRPr lang="en-US" sz="4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A559FC1-FAC5-4D0C-9D28-A3F739D60C03}"/>
              </a:ext>
            </a:extLst>
          </p:cNvPr>
          <p:cNvSpPr txBox="1"/>
          <p:nvPr/>
        </p:nvSpPr>
        <p:spPr>
          <a:xfrm>
            <a:off x="952728" y="1004273"/>
            <a:ext cx="4903322" cy="584775"/>
          </a:xfrm>
          <a:prstGeom prst="rect">
            <a:avLst/>
          </a:prstGeom>
          <a:noFill/>
        </p:spPr>
        <p:txBody>
          <a:bodyPr wrap="square" rtlCol="0" anchor="ctr">
            <a:spAutoFit/>
          </a:bodyPr>
          <a:lstStyle/>
          <a:p>
            <a:pPr algn="ctr"/>
            <a:r>
              <a:rPr lang="en-US" sz="3200" dirty="0">
                <a:solidFill>
                  <a:schemeClr val="tx1">
                    <a:lumMod val="75000"/>
                    <a:lumOff val="25000"/>
                  </a:schemeClr>
                </a:solidFill>
              </a:rPr>
              <a:t>¿En </a:t>
            </a:r>
            <a:r>
              <a:rPr lang="en-US" sz="3200" dirty="0" err="1">
                <a:solidFill>
                  <a:schemeClr val="tx1">
                    <a:lumMod val="75000"/>
                    <a:lumOff val="25000"/>
                  </a:schemeClr>
                </a:solidFill>
              </a:rPr>
              <a:t>qué</a:t>
            </a:r>
            <a:r>
              <a:rPr lang="en-US" sz="3200" dirty="0">
                <a:solidFill>
                  <a:schemeClr val="tx1">
                    <a:lumMod val="75000"/>
                    <a:lumOff val="25000"/>
                  </a:schemeClr>
                </a:solidFill>
              </a:rPr>
              <a:t> </a:t>
            </a:r>
            <a:r>
              <a:rPr lang="en-US" sz="3200" dirty="0" err="1">
                <a:solidFill>
                  <a:schemeClr val="tx1">
                    <a:lumMod val="75000"/>
                    <a:lumOff val="25000"/>
                  </a:schemeClr>
                </a:solidFill>
              </a:rPr>
              <a:t>consiste</a:t>
            </a:r>
            <a:r>
              <a:rPr lang="en-US" sz="3200" dirty="0">
                <a:solidFill>
                  <a:schemeClr val="tx1">
                    <a:lumMod val="75000"/>
                    <a:lumOff val="25000"/>
                  </a:schemeClr>
                </a:solidFill>
              </a:rPr>
              <a:t>?</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867462"/>
            <a:ext cx="10875524" cy="4474110"/>
          </a:xfrm>
          <a:prstGeom prst="rect">
            <a:avLst/>
          </a:prstGeom>
          <a:noFill/>
        </p:spPr>
        <p:txBody>
          <a:bodyPr wrap="square" rtlCol="0">
            <a:spAutoFit/>
          </a:bodyPr>
          <a:lstStyle/>
          <a:p>
            <a:pPr algn="just">
              <a:lnSpc>
                <a:spcPct val="150000"/>
              </a:lnSpc>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ajuste de modelos de machine </a:t>
            </a:r>
            <a:r>
              <a:rPr lang="es-ES" sz="16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refiere al proceso de encontrar los mejores valores para los parámetros de un modelo con el fin de lograr un rendimiento óptimo en la tarea de aprendizaje. El objetivo es encontrar la configuración de parámetros que minimice el error o maximice la precisión del modelo en la tarea específica, como la clasificación o la regresión.</a:t>
            </a:r>
          </a:p>
          <a:p>
            <a:pPr algn="just">
              <a:lnSpc>
                <a:spcPct val="150000"/>
              </a:lnSpc>
            </a:pPr>
            <a:endPar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ajuste del modelo implica:</a:t>
            </a: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Selección de modelo</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División de datos</a:t>
            </a: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Selección de métricas de evaluación</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Ajuste de </a:t>
            </a:r>
            <a:r>
              <a:rPr lang="es-ES" sz="160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hyperparámetros</a:t>
            </a:r>
            <a:endPar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ü"/>
            </a:pPr>
            <a:r>
              <a:rPr lang="es-ES" sz="1600" dirty="0">
                <a:solidFill>
                  <a:srgbClr val="002060"/>
                </a:solidFill>
                <a:latin typeface="Tahoma" panose="020B0604030504040204" pitchFamily="34" charset="0"/>
                <a:ea typeface="Tahoma" panose="020B0604030504040204" pitchFamily="34" charset="0"/>
                <a:cs typeface="Tahoma" panose="020B0604030504040204" pitchFamily="34" charset="0"/>
              </a:rPr>
              <a:t>Validación Cruzada</a:t>
            </a:r>
          </a:p>
          <a:p>
            <a:pPr marL="285750" indent="-285750" algn="just">
              <a:lnSpc>
                <a:spcPct val="150000"/>
              </a:lnSpc>
              <a:buFont typeface="Wingdings" panose="05000000000000000000" pitchFamily="2" charset="2"/>
              <a:buChar char="ü"/>
            </a:pPr>
            <a:r>
              <a:rPr lang="es-ES" sz="160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Evaluación del modelo</a:t>
            </a:r>
          </a:p>
        </p:txBody>
      </p:sp>
      <p:grpSp>
        <p:nvGrpSpPr>
          <p:cNvPr id="3" name="Group 32">
            <a:extLst>
              <a:ext uri="{FF2B5EF4-FFF2-40B4-BE49-F238E27FC236}">
                <a16:creationId xmlns:a16="http://schemas.microsoft.com/office/drawing/2014/main" id="{9FA4B04B-46E3-B5BA-8CB3-6EEEB25D8E17}"/>
              </a:ext>
            </a:extLst>
          </p:cNvPr>
          <p:cNvGrpSpPr/>
          <p:nvPr/>
        </p:nvGrpSpPr>
        <p:grpSpPr>
          <a:xfrm>
            <a:off x="4798792" y="3247145"/>
            <a:ext cx="6734970" cy="2713155"/>
            <a:chOff x="1093177" y="989695"/>
            <a:chExt cx="10005646" cy="3691046"/>
          </a:xfrm>
          <a:solidFill>
            <a:schemeClr val="accent1">
              <a:lumMod val="50000"/>
            </a:schemeClr>
          </a:solidFill>
        </p:grpSpPr>
        <p:sp>
          <p:nvSpPr>
            <p:cNvPr id="4" name="Freeform: Shape 33">
              <a:extLst>
                <a:ext uri="{FF2B5EF4-FFF2-40B4-BE49-F238E27FC236}">
                  <a16:creationId xmlns:a16="http://schemas.microsoft.com/office/drawing/2014/main" id="{EA2B13C0-D88B-442A-F4B9-984741522CF9}"/>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5" name="Freeform: Shape 34">
              <a:extLst>
                <a:ext uri="{FF2B5EF4-FFF2-40B4-BE49-F238E27FC236}">
                  <a16:creationId xmlns:a16="http://schemas.microsoft.com/office/drawing/2014/main" id="{069AC989-3911-17F3-7B00-52CECD2645FD}"/>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6" name="Freeform: Shape 35">
              <a:extLst>
                <a:ext uri="{FF2B5EF4-FFF2-40B4-BE49-F238E27FC236}">
                  <a16:creationId xmlns:a16="http://schemas.microsoft.com/office/drawing/2014/main" id="{44EFEE95-B0C0-20ED-E308-4C7464D3A300}"/>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7" name="Group 36">
              <a:extLst>
                <a:ext uri="{FF2B5EF4-FFF2-40B4-BE49-F238E27FC236}">
                  <a16:creationId xmlns:a16="http://schemas.microsoft.com/office/drawing/2014/main" id="{65AADAD6-2CE2-5F55-D59A-FA9613FB34F7}"/>
                </a:ext>
              </a:extLst>
            </p:cNvPr>
            <p:cNvGrpSpPr/>
            <p:nvPr/>
          </p:nvGrpSpPr>
          <p:grpSpPr>
            <a:xfrm>
              <a:off x="4692156" y="989695"/>
              <a:ext cx="2795565" cy="3631621"/>
              <a:chOff x="1257518" y="2316205"/>
              <a:chExt cx="1389446" cy="1804981"/>
            </a:xfrm>
            <a:grpFill/>
          </p:grpSpPr>
          <p:sp>
            <p:nvSpPr>
              <p:cNvPr id="10" name="Graphic 2">
                <a:extLst>
                  <a:ext uri="{FF2B5EF4-FFF2-40B4-BE49-F238E27FC236}">
                    <a16:creationId xmlns:a16="http://schemas.microsoft.com/office/drawing/2014/main" id="{02D2C8B1-26FC-DA98-40B0-6F4A67851BAC}"/>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11" name="Group 40">
                <a:extLst>
                  <a:ext uri="{FF2B5EF4-FFF2-40B4-BE49-F238E27FC236}">
                    <a16:creationId xmlns:a16="http://schemas.microsoft.com/office/drawing/2014/main" id="{9257A40C-868F-5E1C-B08B-20203946A735}"/>
                  </a:ext>
                </a:extLst>
              </p:cNvPr>
              <p:cNvGrpSpPr/>
              <p:nvPr/>
            </p:nvGrpSpPr>
            <p:grpSpPr>
              <a:xfrm>
                <a:off x="1684786" y="2516290"/>
                <a:ext cx="702035" cy="687994"/>
                <a:chOff x="1684786" y="2516290"/>
                <a:chExt cx="702035" cy="687994"/>
              </a:xfrm>
              <a:grpFill/>
            </p:grpSpPr>
            <p:sp>
              <p:nvSpPr>
                <p:cNvPr id="12" name="Graphic 4">
                  <a:extLst>
                    <a:ext uri="{FF2B5EF4-FFF2-40B4-BE49-F238E27FC236}">
                      <a16:creationId xmlns:a16="http://schemas.microsoft.com/office/drawing/2014/main" id="{AA5AE20C-EB52-3966-4BC6-B9DB958D7FA4}"/>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13" name="Freeform: Shape 42">
                  <a:extLst>
                    <a:ext uri="{FF2B5EF4-FFF2-40B4-BE49-F238E27FC236}">
                      <a16:creationId xmlns:a16="http://schemas.microsoft.com/office/drawing/2014/main" id="{F5017722-C542-26C0-1EFC-85DFD9574D15}"/>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Freeform: Shape 37">
              <a:extLst>
                <a:ext uri="{FF2B5EF4-FFF2-40B4-BE49-F238E27FC236}">
                  <a16:creationId xmlns:a16="http://schemas.microsoft.com/office/drawing/2014/main" id="{F6DF1E50-1884-AEC3-2435-3E3B81D4ACEE}"/>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9" name="Rectangle 38">
              <a:extLst>
                <a:ext uri="{FF2B5EF4-FFF2-40B4-BE49-F238E27FC236}">
                  <a16:creationId xmlns:a16="http://schemas.microsoft.com/office/drawing/2014/main" id="{663A3CCB-2232-F2ED-B0D0-6ACDE59FBE46}"/>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2454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err="1">
                <a:solidFill>
                  <a:schemeClr val="tx1">
                    <a:lumMod val="75000"/>
                    <a:lumOff val="25000"/>
                  </a:schemeClr>
                </a:solidFill>
              </a:rPr>
              <a:t>Optimización</a:t>
            </a:r>
            <a:r>
              <a:rPr lang="en-US" sz="4400" dirty="0">
                <a:solidFill>
                  <a:schemeClr val="tx1">
                    <a:lumMod val="75000"/>
                    <a:lumOff val="25000"/>
                  </a:schemeClr>
                </a:solidFill>
              </a:rPr>
              <a:t> de </a:t>
            </a:r>
            <a:r>
              <a:rPr lang="en-US" sz="4400" dirty="0" err="1">
                <a:solidFill>
                  <a:schemeClr val="tx1">
                    <a:lumMod val="75000"/>
                    <a:lumOff val="25000"/>
                  </a:schemeClr>
                </a:solidFill>
              </a:rPr>
              <a:t>hiperparámetros</a:t>
            </a:r>
            <a:endParaRPr lang="en-US" sz="4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Grid search</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4190891"/>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Grid</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search</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también conocida como búsqueda en cuadrícula, es una técnica utilizada en el ajuste de modelos de machine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para determinar los mejores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de un modelo mediante la evaluación exhaustiva de todas las combinaciones posibles de valores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predefinidos.</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proceso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grid</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search</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puede resumir en los siguientes pasos:</a:t>
            </a: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Definición del rango de valores de los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Creación de una cuadrícula de combinaciones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hiperparámetros</a:t>
            </a: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Evaluación del rendimiento del modelo</a:t>
            </a:r>
          </a:p>
          <a:p>
            <a:pPr marL="742894" lvl="1" indent="-285750" algn="just">
              <a:lnSpc>
                <a:spcPct val="150000"/>
              </a:lnSpc>
              <a:buFont typeface="Wingdings" panose="05000000000000000000" pitchFamily="2" charset="2"/>
              <a:buChar char="ü"/>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Selección del mejor modelo</a:t>
            </a:r>
          </a:p>
        </p:txBody>
      </p:sp>
      <p:pic>
        <p:nvPicPr>
          <p:cNvPr id="14" name="Graphic 2">
            <a:extLst>
              <a:ext uri="{FF2B5EF4-FFF2-40B4-BE49-F238E27FC236}">
                <a16:creationId xmlns:a16="http://schemas.microsoft.com/office/drawing/2014/main" id="{0B764ECD-BA73-F3DC-0732-9189633D26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9612" y="3512852"/>
            <a:ext cx="2724150" cy="2495550"/>
          </a:xfrm>
          <a:prstGeom prst="rect">
            <a:avLst/>
          </a:prstGeom>
        </p:spPr>
      </p:pic>
    </p:spTree>
    <p:extLst>
      <p:ext uri="{BB962C8B-B14F-4D97-AF65-F5344CB8AC3E}">
        <p14:creationId xmlns:p14="http://schemas.microsoft.com/office/powerpoint/2010/main" val="303151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3775393"/>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y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son dos problemas comunes en el aprendizaje automático que afectan el rendimiento y la capacidad de generalización de un modelo.</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sobreajuste, ocurre cuando un modelo se ajusta demasiado a los datos de entrenamiento y no logra generalizar bien a nuevos datos. En otras palabras, el modelo se adapta en exceso a los detalles y el ruido presentes en los datos de entrenamiento, en lugar de capturar las características y patrones más importantes. Como resultado, el modelo puede tener un rendimiento excelente en los datos de entrenamiento, pero un rendimiento pobre en datos no vistos.</a:t>
            </a:r>
          </a:p>
        </p:txBody>
      </p:sp>
    </p:spTree>
    <p:extLst>
      <p:ext uri="{BB962C8B-B14F-4D97-AF65-F5344CB8AC3E}">
        <p14:creationId xmlns:p14="http://schemas.microsoft.com/office/powerpoint/2010/main" val="3317319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3359894"/>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Algunas señales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overfitting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incluyen:</a:t>
            </a:r>
          </a:p>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rendimiento excesivamente alto en los datos de entrenamiento, pero un rendimiento deficiente en los datos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brecha significativa entre el error de entrenamiento y el error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modelo puede estar capturando el ruido o los valores atípicos presentes en los datos de entrenamiento.</a:t>
            </a:r>
          </a:p>
        </p:txBody>
      </p:sp>
    </p:spTree>
    <p:extLst>
      <p:ext uri="{BB962C8B-B14F-4D97-AF65-F5344CB8AC3E}">
        <p14:creationId xmlns:p14="http://schemas.microsoft.com/office/powerpoint/2010/main" val="2479275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6670E60-B09E-4B8A-AE01-A9BDBAD672DB}"/>
              </a:ext>
            </a:extLst>
          </p:cNvPr>
          <p:cNvSpPr txBox="1"/>
          <p:nvPr/>
        </p:nvSpPr>
        <p:spPr>
          <a:xfrm>
            <a:off x="952727" y="308291"/>
            <a:ext cx="8570652" cy="769441"/>
          </a:xfrm>
          <a:prstGeom prst="rect">
            <a:avLst/>
          </a:prstGeom>
          <a:noFill/>
        </p:spPr>
        <p:txBody>
          <a:bodyPr wrap="square" rtlCol="0" anchor="ctr">
            <a:spAutoFit/>
          </a:bodyPr>
          <a:lstStyle/>
          <a:p>
            <a:pPr algn="dist"/>
            <a:r>
              <a:rPr lang="en-US" sz="4400" dirty="0">
                <a:solidFill>
                  <a:schemeClr val="tx1">
                    <a:lumMod val="75000"/>
                    <a:lumOff val="25000"/>
                  </a:schemeClr>
                </a:solidFill>
              </a:rPr>
              <a:t>Overfitting y Underfitting</a:t>
            </a:r>
          </a:p>
        </p:txBody>
      </p:sp>
      <p:sp>
        <p:nvSpPr>
          <p:cNvPr id="22" name="TextBox 21">
            <a:extLst>
              <a:ext uri="{FF2B5EF4-FFF2-40B4-BE49-F238E27FC236}">
                <a16:creationId xmlns:a16="http://schemas.microsoft.com/office/drawing/2014/main" id="{5A559FC1-FAC5-4D0C-9D28-A3F739D60C03}"/>
              </a:ext>
            </a:extLst>
          </p:cNvPr>
          <p:cNvSpPr txBox="1"/>
          <p:nvPr/>
        </p:nvSpPr>
        <p:spPr>
          <a:xfrm>
            <a:off x="1001971" y="1021493"/>
            <a:ext cx="3383280" cy="584775"/>
          </a:xfrm>
          <a:prstGeom prst="rect">
            <a:avLst/>
          </a:prstGeom>
          <a:noFill/>
        </p:spPr>
        <p:txBody>
          <a:bodyPr wrap="square" rtlCol="0" anchor="ctr">
            <a:spAutoFit/>
          </a:bodyPr>
          <a:lstStyle/>
          <a:p>
            <a:pPr algn="ctr"/>
            <a:r>
              <a:rPr lang="en-US" sz="3200" dirty="0">
                <a:solidFill>
                  <a:schemeClr val="tx1">
                    <a:lumMod val="75000"/>
                    <a:lumOff val="25000"/>
                  </a:schemeClr>
                </a:solidFill>
              </a:rPr>
              <a:t>¿</a:t>
            </a:r>
            <a:r>
              <a:rPr lang="en-US" sz="3200" dirty="0" err="1">
                <a:solidFill>
                  <a:schemeClr val="tx1">
                    <a:lumMod val="75000"/>
                    <a:lumOff val="25000"/>
                  </a:schemeClr>
                </a:solidFill>
              </a:rPr>
              <a:t>Qué</a:t>
            </a:r>
            <a:r>
              <a:rPr lang="en-US" sz="3200" dirty="0">
                <a:solidFill>
                  <a:schemeClr val="tx1">
                    <a:lumMod val="75000"/>
                    <a:lumOff val="25000"/>
                  </a:schemeClr>
                </a:solidFill>
              </a:rPr>
              <a:t> es?</a:t>
            </a:r>
          </a:p>
        </p:txBody>
      </p:sp>
      <p:sp>
        <p:nvSpPr>
          <p:cNvPr id="26" name="Rectangle 25">
            <a:extLst>
              <a:ext uri="{FF2B5EF4-FFF2-40B4-BE49-F238E27FC236}">
                <a16:creationId xmlns:a16="http://schemas.microsoft.com/office/drawing/2014/main" id="{D9AA2C50-F75E-4DD9-9614-6FAFD03B75EA}"/>
              </a:ext>
            </a:extLst>
          </p:cNvPr>
          <p:cNvSpPr/>
          <p:nvPr/>
        </p:nvSpPr>
        <p:spPr>
          <a:xfrm>
            <a:off x="1001971" y="1672125"/>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a:extLst>
              <a:ext uri="{FF2B5EF4-FFF2-40B4-BE49-F238E27FC236}">
                <a16:creationId xmlns:a16="http://schemas.microsoft.com/office/drawing/2014/main" id="{799B3F5C-4523-4B91-B7C7-6BB84FEA4DA1}"/>
              </a:ext>
            </a:extLst>
          </p:cNvPr>
          <p:cNvSpPr txBox="1"/>
          <p:nvPr/>
        </p:nvSpPr>
        <p:spPr>
          <a:xfrm>
            <a:off x="9824937" y="6099507"/>
            <a:ext cx="2367064" cy="369332"/>
          </a:xfrm>
          <a:prstGeom prst="rect">
            <a:avLst/>
          </a:prstGeom>
          <a:solidFill>
            <a:schemeClr val="accent4"/>
          </a:solidFill>
        </p:spPr>
        <p:txBody>
          <a:bodyPr wrap="square" rtlCol="0" anchor="ctr">
            <a:spAutoFit/>
          </a:bodyPr>
          <a:lstStyle/>
          <a:p>
            <a:pPr algn="ctr"/>
            <a:r>
              <a:rPr lang="en-GB" altLang="ko-KR" b="1" dirty="0">
                <a:solidFill>
                  <a:schemeClr val="bg1"/>
                </a:solidFill>
                <a:cs typeface="Arial" pitchFamily="34" charset="0"/>
              </a:rPr>
              <a:t>Machine Learning</a:t>
            </a:r>
            <a:endParaRPr lang="ko-KR" altLang="en-US" b="1" dirty="0">
              <a:solidFill>
                <a:schemeClr val="bg1"/>
              </a:solidFill>
              <a:cs typeface="Arial" pitchFamily="34" charset="0"/>
            </a:endParaRPr>
          </a:p>
        </p:txBody>
      </p:sp>
      <p:sp>
        <p:nvSpPr>
          <p:cNvPr id="2" name="CuadroTexto 1">
            <a:extLst>
              <a:ext uri="{FF2B5EF4-FFF2-40B4-BE49-F238E27FC236}">
                <a16:creationId xmlns:a16="http://schemas.microsoft.com/office/drawing/2014/main" id="{34FA12C8-BB9A-6C61-767C-4134213B5A30}"/>
              </a:ext>
            </a:extLst>
          </p:cNvPr>
          <p:cNvSpPr txBox="1"/>
          <p:nvPr/>
        </p:nvSpPr>
        <p:spPr>
          <a:xfrm>
            <a:off x="658238" y="1517265"/>
            <a:ext cx="10875524" cy="4190891"/>
          </a:xfrm>
          <a:prstGeom prst="rect">
            <a:avLst/>
          </a:prstGeom>
          <a:noFill/>
        </p:spPr>
        <p:txBody>
          <a:bodyPr wrap="square" rtlCol="0">
            <a:spAutoFit/>
          </a:bodyPr>
          <a:lstStyle/>
          <a:p>
            <a:pPr algn="just">
              <a:lnSpc>
                <a:spcPct val="150000"/>
              </a:lnSpc>
            </a:pPr>
            <a:endPar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subajuste</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ocurre cuando un modelo no se ajusta lo suficiente a los datos de entrenamiento y no logra capturar los patrones y características importantes. El modelo es demasiado simple para capturar la complejidad de los datos, lo que lleva a un rendimiento deficiente tanto en los datos de entrenamiento como en los datos de prueba.</a:t>
            </a:r>
          </a:p>
          <a:p>
            <a:pPr algn="just">
              <a:lnSpc>
                <a:spcPct val="150000"/>
              </a:lnSpc>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Algunas señales de </a:t>
            </a:r>
            <a:r>
              <a:rPr lang="es-ES"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underfitting</a:t>
            </a: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incluyen:</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 rendimiento deficiente tanto en los datos de entrenamiento como en los datos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Una brecha pequeña entre el error de entrenamiento y el error de prueba.</a:t>
            </a:r>
          </a:p>
          <a:p>
            <a:pPr marL="285750" indent="-285750" algn="just">
              <a:lnSpc>
                <a:spcPct val="150000"/>
              </a:lnSpc>
              <a:buFont typeface="Wingdings" panose="05000000000000000000" pitchFamily="2" charset="2"/>
              <a:buChar char="§"/>
            </a:pPr>
            <a:r>
              <a:rPr lang="es-ES"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modelo puede no estar capturando la estructura y los patrones en los datos de entrenamiento.</a:t>
            </a:r>
          </a:p>
        </p:txBody>
      </p:sp>
    </p:spTree>
    <p:extLst>
      <p:ext uri="{BB962C8B-B14F-4D97-AF65-F5344CB8AC3E}">
        <p14:creationId xmlns:p14="http://schemas.microsoft.com/office/powerpoint/2010/main" val="2435719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383359" y="78951"/>
            <a:ext cx="7483064" cy="6700097"/>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300" name="Rectangle 299">
            <a:extLst>
              <a:ext uri="{FF2B5EF4-FFF2-40B4-BE49-F238E27FC236}">
                <a16:creationId xmlns:a16="http://schemas.microsoft.com/office/drawing/2014/main" id="{85DD160A-C05E-48FF-928C-F1ED840FB0B3}"/>
              </a:ext>
            </a:extLst>
          </p:cNvPr>
          <p:cNvSpPr/>
          <p:nvPr/>
        </p:nvSpPr>
        <p:spPr>
          <a:xfrm>
            <a:off x="384380" y="1488732"/>
            <a:ext cx="4628192" cy="646331"/>
          </a:xfrm>
          <a:prstGeom prst="rect">
            <a:avLst/>
          </a:prstGeom>
        </p:spPr>
        <p:txBody>
          <a:bodyPr wrap="square">
            <a:spAutoFit/>
          </a:bodyPr>
          <a:lstStyle/>
          <a:p>
            <a:pPr algn="ctr"/>
            <a:r>
              <a:rPr lang="en-US" sz="3600" dirty="0" err="1">
                <a:solidFill>
                  <a:schemeClr val="bg1"/>
                </a:solidFill>
                <a:latin typeface="Agency FB" panose="020B0503020202020204" pitchFamily="34" charset="0"/>
              </a:rPr>
              <a:t>Comentarios</a:t>
            </a:r>
            <a:r>
              <a:rPr lang="en-US" sz="3600" dirty="0">
                <a:solidFill>
                  <a:schemeClr val="bg1"/>
                </a:solidFill>
                <a:latin typeface="Agency FB" panose="020B0503020202020204" pitchFamily="34" charset="0"/>
              </a:rPr>
              <a:t> Finales</a:t>
            </a:r>
          </a:p>
        </p:txBody>
      </p:sp>
      <p:sp>
        <p:nvSpPr>
          <p:cNvPr id="302" name="Rectangle 301">
            <a:extLst>
              <a:ext uri="{FF2B5EF4-FFF2-40B4-BE49-F238E27FC236}">
                <a16:creationId xmlns:a16="http://schemas.microsoft.com/office/drawing/2014/main" id="{E9B7B593-D656-452E-AFE4-89D6370C70F6}"/>
              </a:ext>
            </a:extLst>
          </p:cNvPr>
          <p:cNvSpPr/>
          <p:nvPr/>
        </p:nvSpPr>
        <p:spPr>
          <a:xfrm>
            <a:off x="678094" y="2166926"/>
            <a:ext cx="41148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762635" y="2281331"/>
            <a:ext cx="4305946" cy="400110"/>
          </a:xfrm>
          <a:prstGeom prst="rect">
            <a:avLst/>
          </a:prstGeom>
          <a:noFill/>
        </p:spPr>
        <p:txBody>
          <a:bodyPr wrap="square" rtlCol="0" anchor="ctr">
            <a:spAutoFit/>
          </a:bodyPr>
          <a:lstStyle/>
          <a:p>
            <a:pPr algn="ctr"/>
            <a:r>
              <a:rPr lang="es-ES" altLang="ko-KR" sz="2000" b="1" dirty="0">
                <a:solidFill>
                  <a:schemeClr val="bg1"/>
                </a:solidFill>
                <a:latin typeface="Agency FB" panose="020B0503020202020204" pitchFamily="34" charset="0"/>
                <a:cs typeface="Arial" pitchFamily="34" charset="0"/>
              </a:rPr>
              <a:t>Aún queda mucho por explorar</a:t>
            </a:r>
            <a:endParaRPr lang="ko-KR" altLang="en-US" sz="2000" b="1" dirty="0">
              <a:solidFill>
                <a:schemeClr val="bg1"/>
              </a:solidFill>
              <a:latin typeface="Agency FB" panose="020B0503020202020204" pitchFamily="34" charset="0"/>
              <a:cs typeface="Arial" pitchFamily="34" charset="0"/>
            </a:endParaRPr>
          </a:p>
        </p:txBody>
      </p:sp>
      <p:sp>
        <p:nvSpPr>
          <p:cNvPr id="2" name="TextBox 302">
            <a:extLst>
              <a:ext uri="{FF2B5EF4-FFF2-40B4-BE49-F238E27FC236}">
                <a16:creationId xmlns:a16="http://schemas.microsoft.com/office/drawing/2014/main" id="{5EA2EF20-DD72-E1D5-A0CB-E20A14C3EED1}"/>
              </a:ext>
            </a:extLst>
          </p:cNvPr>
          <p:cNvSpPr txBox="1"/>
          <p:nvPr/>
        </p:nvSpPr>
        <p:spPr>
          <a:xfrm>
            <a:off x="481853" y="2725551"/>
            <a:ext cx="4305946" cy="3785652"/>
          </a:xfrm>
          <a:prstGeom prst="rect">
            <a:avLst/>
          </a:prstGeom>
          <a:noFill/>
        </p:spPr>
        <p:txBody>
          <a:bodyPr wrap="square" rtlCol="0" anchor="ctr">
            <a:spAutoFit/>
          </a:bodyPr>
          <a:lstStyle/>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Machine </a:t>
            </a:r>
            <a:r>
              <a:rPr lang="es-ES" altLang="ko-KR" sz="2000" dirty="0" err="1">
                <a:solidFill>
                  <a:srgbClr val="002060"/>
                </a:solidFill>
                <a:latin typeface="Agency FB" panose="020B0503020202020204" pitchFamily="34" charset="0"/>
                <a:cs typeface="Arial" pitchFamily="34" charset="0"/>
              </a:rPr>
              <a:t>Learning</a:t>
            </a:r>
            <a:r>
              <a:rPr lang="es-ES" altLang="ko-KR" sz="2000" dirty="0">
                <a:solidFill>
                  <a:srgbClr val="002060"/>
                </a:solidFill>
                <a:latin typeface="Agency FB" panose="020B0503020202020204" pitchFamily="34" charset="0"/>
                <a:cs typeface="Arial" pitchFamily="34" charset="0"/>
              </a:rPr>
              <a:t> es un campo muy amplio de la Ciencia de Datos, apenas un subcampo de todo lo que incluye la Inteligencia Artificial</a:t>
            </a:r>
          </a:p>
          <a:p>
            <a:pPr marL="342900" indent="-342900" algn="just">
              <a:buFont typeface="Wingdings" panose="05000000000000000000" pitchFamily="2" charset="2"/>
              <a:buChar char="ü"/>
            </a:pPr>
            <a:endParaRPr lang="es-ES" altLang="ko-KR" sz="2000" dirty="0">
              <a:solidFill>
                <a:srgbClr val="002060"/>
              </a:solidFill>
              <a:latin typeface="Agency FB" panose="020B0503020202020204" pitchFamily="34" charset="0"/>
              <a:cs typeface="Arial" pitchFamily="34" charset="0"/>
            </a:endParaRPr>
          </a:p>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Cualquier tema de los que se exploraron en esta presentación podría dar para un seminario por sí solo</a:t>
            </a:r>
          </a:p>
          <a:p>
            <a:pPr marL="342900" indent="-342900" algn="just">
              <a:buFont typeface="Wingdings" panose="05000000000000000000" pitchFamily="2" charset="2"/>
              <a:buChar char="ü"/>
            </a:pPr>
            <a:endParaRPr lang="es-ES" altLang="ko-KR" sz="2000" dirty="0">
              <a:solidFill>
                <a:srgbClr val="002060"/>
              </a:solidFill>
              <a:latin typeface="Agency FB" panose="020B0503020202020204" pitchFamily="34" charset="0"/>
              <a:cs typeface="Arial" pitchFamily="34" charset="0"/>
            </a:endParaRPr>
          </a:p>
          <a:p>
            <a:pPr marL="342900" indent="-342900" algn="just">
              <a:buFont typeface="Wingdings" panose="05000000000000000000" pitchFamily="2" charset="2"/>
              <a:buChar char="ü"/>
            </a:pPr>
            <a:r>
              <a:rPr lang="es-ES" altLang="ko-KR" sz="2000" dirty="0">
                <a:solidFill>
                  <a:srgbClr val="002060"/>
                </a:solidFill>
                <a:latin typeface="Agency FB" panose="020B0503020202020204" pitchFamily="34" charset="0"/>
                <a:cs typeface="Arial" pitchFamily="34" charset="0"/>
              </a:rPr>
              <a:t>Machine </a:t>
            </a:r>
            <a:r>
              <a:rPr lang="es-ES" altLang="ko-KR" sz="2000" dirty="0" err="1">
                <a:solidFill>
                  <a:srgbClr val="002060"/>
                </a:solidFill>
                <a:latin typeface="Agency FB" panose="020B0503020202020204" pitchFamily="34" charset="0"/>
                <a:cs typeface="Arial" pitchFamily="34" charset="0"/>
              </a:rPr>
              <a:t>Learning</a:t>
            </a:r>
            <a:r>
              <a:rPr lang="es-ES" altLang="ko-KR" sz="2000" dirty="0">
                <a:solidFill>
                  <a:srgbClr val="002060"/>
                </a:solidFill>
                <a:latin typeface="Agency FB" panose="020B0503020202020204" pitchFamily="34" charset="0"/>
                <a:cs typeface="Arial" pitchFamily="34" charset="0"/>
              </a:rPr>
              <a:t> es un campo de estudios muy fértil, con nuevos avances en cuanto a algoritmos y técnicas de procesamiento de datos en general.</a:t>
            </a:r>
            <a:endParaRPr lang="ko-KR" altLang="en-US" sz="2000" dirty="0">
              <a:solidFill>
                <a:srgbClr val="002060"/>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3910355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9E7AF35-8116-4962-B1EC-6B1FF6F1DC08}"/>
              </a:ext>
            </a:extLst>
          </p:cNvPr>
          <p:cNvGrpSpPr/>
          <p:nvPr/>
        </p:nvGrpSpPr>
        <p:grpSpPr>
          <a:xfrm>
            <a:off x="1395046" y="1136223"/>
            <a:ext cx="9401908" cy="3468330"/>
            <a:chOff x="1093177" y="989695"/>
            <a:chExt cx="10005646" cy="3691046"/>
          </a:xfrm>
          <a:solidFill>
            <a:schemeClr val="accent1">
              <a:lumMod val="50000"/>
            </a:schemeClr>
          </a:solidFill>
        </p:grpSpPr>
        <p:sp>
          <p:nvSpPr>
            <p:cNvPr id="34" name="Freeform: Shape 33">
              <a:extLst>
                <a:ext uri="{FF2B5EF4-FFF2-40B4-BE49-F238E27FC236}">
                  <a16:creationId xmlns:a16="http://schemas.microsoft.com/office/drawing/2014/main" id="{74302FF1-D9B6-4C53-A2F6-0E3993A2689C}"/>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7903A63-4FFE-45B1-82B1-6934A2CAAEAC}"/>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A1C6270-AAE8-43D7-B33E-A9AC33F2D067}"/>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3473D73F-D2DE-4109-91E2-410C80B504F3}"/>
                </a:ext>
              </a:extLst>
            </p:cNvPr>
            <p:cNvGrpSpPr/>
            <p:nvPr/>
          </p:nvGrpSpPr>
          <p:grpSpPr>
            <a:xfrm>
              <a:off x="4692156" y="989695"/>
              <a:ext cx="2795565" cy="3631621"/>
              <a:chOff x="1257518" y="2316205"/>
              <a:chExt cx="1389446" cy="1804981"/>
            </a:xfrm>
            <a:grpFill/>
          </p:grpSpPr>
          <p:sp>
            <p:nvSpPr>
              <p:cNvPr id="40" name="Graphic 2">
                <a:extLst>
                  <a:ext uri="{FF2B5EF4-FFF2-40B4-BE49-F238E27FC236}">
                    <a16:creationId xmlns:a16="http://schemas.microsoft.com/office/drawing/2014/main" id="{53347B15-B39D-4B3A-92A7-16F069593A4D}"/>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079248F5-92F6-4CD2-BAF4-37327B4E7647}"/>
                  </a:ext>
                </a:extLst>
              </p:cNvPr>
              <p:cNvGrpSpPr/>
              <p:nvPr/>
            </p:nvGrpSpPr>
            <p:grpSpPr>
              <a:xfrm>
                <a:off x="1684786" y="2516290"/>
                <a:ext cx="702035" cy="687994"/>
                <a:chOff x="1684786" y="2516290"/>
                <a:chExt cx="702035" cy="687994"/>
              </a:xfrm>
              <a:grpFill/>
            </p:grpSpPr>
            <p:sp>
              <p:nvSpPr>
                <p:cNvPr id="42" name="Graphic 4">
                  <a:extLst>
                    <a:ext uri="{FF2B5EF4-FFF2-40B4-BE49-F238E27FC236}">
                      <a16:creationId xmlns:a16="http://schemas.microsoft.com/office/drawing/2014/main" id="{18927834-337B-4774-B8C4-66F5BF0CE3E4}"/>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BEA3D9-9AE5-46B2-A231-8B49AC2E558A}"/>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Freeform: Shape 37">
              <a:extLst>
                <a:ext uri="{FF2B5EF4-FFF2-40B4-BE49-F238E27FC236}">
                  <a16:creationId xmlns:a16="http://schemas.microsoft.com/office/drawing/2014/main" id="{616EB048-7D81-463A-970A-20BB88838548}"/>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9" name="Rectangle 38">
              <a:extLst>
                <a:ext uri="{FF2B5EF4-FFF2-40B4-BE49-F238E27FC236}">
                  <a16:creationId xmlns:a16="http://schemas.microsoft.com/office/drawing/2014/main" id="{EA19F564-C784-4AD8-912A-2FD004D79F20}"/>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D02F4B8E-9B3E-4F0F-A7A3-4E4CCE2F61D7}"/>
              </a:ext>
            </a:extLst>
          </p:cNvPr>
          <p:cNvSpPr txBox="1"/>
          <p:nvPr/>
        </p:nvSpPr>
        <p:spPr>
          <a:xfrm>
            <a:off x="3191608" y="4848677"/>
            <a:ext cx="5808784" cy="430887"/>
          </a:xfrm>
          <a:prstGeom prst="rect">
            <a:avLst/>
          </a:prstGeom>
          <a:solidFill>
            <a:schemeClr val="accent1">
              <a:lumMod val="50000"/>
            </a:schemeClr>
          </a:solidFill>
        </p:spPr>
        <p:txBody>
          <a:bodyPr wrap="square" lIns="36000" tIns="0" rIns="36000" bIns="0" rtlCol="0">
            <a:spAutoFit/>
          </a:bodyPr>
          <a:lstStyle/>
          <a:p>
            <a:pPr algn="ctr"/>
            <a:r>
              <a:rPr lang="en-US" sz="2800" dirty="0">
                <a:solidFill>
                  <a:schemeClr val="bg1"/>
                </a:solidFill>
                <a:latin typeface="Agency FB" panose="020B0503020202020204" pitchFamily="34" charset="0"/>
              </a:rPr>
              <a:t>Gracias </a:t>
            </a:r>
            <a:r>
              <a:rPr lang="en-US" sz="2800" dirty="0" err="1">
                <a:solidFill>
                  <a:schemeClr val="bg1"/>
                </a:solidFill>
                <a:latin typeface="Agency FB" panose="020B0503020202020204" pitchFamily="34" charset="0"/>
              </a:rPr>
              <a:t>por</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su</a:t>
            </a:r>
            <a:r>
              <a:rPr lang="en-US" sz="2800" dirty="0">
                <a:solidFill>
                  <a:schemeClr val="bg1"/>
                </a:solidFill>
                <a:latin typeface="Agency FB" panose="020B0503020202020204" pitchFamily="34" charset="0"/>
              </a:rPr>
              <a:t> </a:t>
            </a:r>
            <a:r>
              <a:rPr lang="en-US" sz="2800" dirty="0" err="1">
                <a:solidFill>
                  <a:schemeClr val="bg1"/>
                </a:solidFill>
                <a:latin typeface="Agency FB" panose="020B0503020202020204" pitchFamily="34" charset="0"/>
              </a:rPr>
              <a:t>atención</a:t>
            </a:r>
            <a:endParaRPr lang="en-US" sz="2800" dirty="0">
              <a:solidFill>
                <a:schemeClr val="bg1"/>
              </a:solidFill>
              <a:latin typeface="Agency FB" panose="020B0503020202020204" pitchFamily="34" charset="0"/>
            </a:endParaRPr>
          </a:p>
        </p:txBody>
      </p:sp>
      <p:sp>
        <p:nvSpPr>
          <p:cNvPr id="45" name="TextBox 44">
            <a:extLst>
              <a:ext uri="{FF2B5EF4-FFF2-40B4-BE49-F238E27FC236}">
                <a16:creationId xmlns:a16="http://schemas.microsoft.com/office/drawing/2014/main" id="{9CA13B11-B0D6-4969-8E29-77296F24B51F}"/>
              </a:ext>
            </a:extLst>
          </p:cNvPr>
          <p:cNvSpPr txBox="1"/>
          <p:nvPr/>
        </p:nvSpPr>
        <p:spPr>
          <a:xfrm>
            <a:off x="525292" y="5279564"/>
            <a:ext cx="11177081" cy="461665"/>
          </a:xfrm>
          <a:prstGeom prst="rect">
            <a:avLst/>
          </a:prstGeom>
          <a:noFill/>
        </p:spPr>
        <p:txBody>
          <a:bodyPr wrap="square" rtlCol="0" anchor="ctr">
            <a:spAutoFit/>
          </a:bodyPr>
          <a:lstStyle/>
          <a:p>
            <a:pPr algn="ctr"/>
            <a:r>
              <a:rPr lang="en-GB" altLang="ko-KR" sz="2400" dirty="0">
                <a:solidFill>
                  <a:srgbClr val="002060"/>
                </a:solidFill>
                <a:latin typeface="Agency FB" panose="020B0503020202020204" pitchFamily="34" charset="0"/>
                <a:cs typeface="Arial" pitchFamily="34" charset="0"/>
              </a:rPr>
              <a:t>Este </a:t>
            </a:r>
            <a:r>
              <a:rPr lang="en-GB" altLang="ko-KR" sz="2400" dirty="0" err="1">
                <a:solidFill>
                  <a:srgbClr val="002060"/>
                </a:solidFill>
                <a:latin typeface="Agency FB" panose="020B0503020202020204" pitchFamily="34" charset="0"/>
                <a:cs typeface="Arial" pitchFamily="34" charset="0"/>
              </a:rPr>
              <a:t>contenido</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fue</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presentado</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por</a:t>
            </a:r>
            <a:r>
              <a:rPr lang="en-GB" altLang="ko-KR" sz="2400" dirty="0">
                <a:solidFill>
                  <a:srgbClr val="002060"/>
                </a:solidFill>
                <a:latin typeface="Agency FB" panose="020B0503020202020204" pitchFamily="34" charset="0"/>
                <a:cs typeface="Arial" pitchFamily="34" charset="0"/>
              </a:rPr>
              <a:t> </a:t>
            </a:r>
            <a:r>
              <a:rPr lang="en-GB" altLang="ko-KR" sz="2400" dirty="0" err="1">
                <a:solidFill>
                  <a:srgbClr val="002060"/>
                </a:solidFill>
                <a:latin typeface="Agency FB" panose="020B0503020202020204" pitchFamily="34" charset="0"/>
                <a:cs typeface="Arial" pitchFamily="34" charset="0"/>
              </a:rPr>
              <a:t>el</a:t>
            </a:r>
            <a:r>
              <a:rPr lang="en-GB" altLang="ko-KR" sz="2400" dirty="0">
                <a:solidFill>
                  <a:srgbClr val="002060"/>
                </a:solidFill>
                <a:latin typeface="Agency FB" panose="020B0503020202020204" pitchFamily="34" charset="0"/>
                <a:cs typeface="Arial" pitchFamily="34" charset="0"/>
              </a:rPr>
              <a:t> </a:t>
            </a:r>
            <a:r>
              <a:rPr lang="en-GB" altLang="ko-KR" sz="2400" b="1" dirty="0">
                <a:solidFill>
                  <a:srgbClr val="002060"/>
                </a:solidFill>
                <a:latin typeface="Agency FB" panose="020B0503020202020204" pitchFamily="34" charset="0"/>
                <a:cs typeface="Arial" pitchFamily="34" charset="0"/>
              </a:rPr>
              <a:t>Ing. Antony García, M. Sc.</a:t>
            </a:r>
          </a:p>
        </p:txBody>
      </p:sp>
      <p:graphicFrame>
        <p:nvGraphicFramePr>
          <p:cNvPr id="2" name="Tabla 2">
            <a:extLst>
              <a:ext uri="{FF2B5EF4-FFF2-40B4-BE49-F238E27FC236}">
                <a16:creationId xmlns:a16="http://schemas.microsoft.com/office/drawing/2014/main" id="{240755FD-C4B2-9A47-2118-CB3DA38936D1}"/>
              </a:ext>
            </a:extLst>
          </p:cNvPr>
          <p:cNvGraphicFramePr>
            <a:graphicFrameLocks noGrp="1"/>
          </p:cNvGraphicFramePr>
          <p:nvPr>
            <p:extLst>
              <p:ext uri="{D42A27DB-BD31-4B8C-83A1-F6EECF244321}">
                <p14:modId xmlns:p14="http://schemas.microsoft.com/office/powerpoint/2010/main" val="2075445701"/>
              </p:ext>
            </p:extLst>
          </p:nvPr>
        </p:nvGraphicFramePr>
        <p:xfrm>
          <a:off x="3240300" y="5815446"/>
          <a:ext cx="5777241" cy="914400"/>
        </p:xfrm>
        <a:graphic>
          <a:graphicData uri="http://schemas.openxmlformats.org/drawingml/2006/table">
            <a:tbl>
              <a:tblPr firstRow="1" bandRow="1">
                <a:tableStyleId>{5C22544A-7EE6-4342-B048-85BDC9FD1C3A}</a:tableStyleId>
              </a:tblPr>
              <a:tblGrid>
                <a:gridCol w="3053497">
                  <a:extLst>
                    <a:ext uri="{9D8B030D-6E8A-4147-A177-3AD203B41FA5}">
                      <a16:colId xmlns:a16="http://schemas.microsoft.com/office/drawing/2014/main" val="633619745"/>
                    </a:ext>
                  </a:extLst>
                </a:gridCol>
                <a:gridCol w="2723744">
                  <a:extLst>
                    <a:ext uri="{9D8B030D-6E8A-4147-A177-3AD203B41FA5}">
                      <a16:colId xmlns:a16="http://schemas.microsoft.com/office/drawing/2014/main" val="3136775790"/>
                    </a:ext>
                  </a:extLst>
                </a:gridCol>
              </a:tblGrid>
              <a:tr h="370840">
                <a:tc>
                  <a:txBody>
                    <a:bodyPr/>
                    <a:lstStyle/>
                    <a:p>
                      <a:r>
                        <a:rPr lang="en-US" dirty="0">
                          <a:solidFill>
                            <a:srgbClr val="002060"/>
                          </a:solidFill>
                          <a:latin typeface="Agency FB" panose="020B0503020202020204" pitchFamily="34" charset="0"/>
                        </a:rPr>
                        <a:t>Email</a:t>
                      </a:r>
                    </a:p>
                    <a:p>
                      <a:pPr lvl="1"/>
                      <a:r>
                        <a:rPr lang="en-US" dirty="0">
                          <a:solidFill>
                            <a:srgbClr val="002060"/>
                          </a:solidFill>
                          <a:latin typeface="Agency FB" panose="020B0503020202020204" pitchFamily="34" charset="0"/>
                        </a:rPr>
                        <a:t>antony.garcia@utp.ac.pa</a:t>
                      </a:r>
                    </a:p>
                    <a:p>
                      <a:pPr lvl="1"/>
                      <a:r>
                        <a:rPr lang="en-US" dirty="0">
                          <a:solidFill>
                            <a:srgbClr val="002060"/>
                          </a:solidFill>
                          <a:latin typeface="Agency FB" panose="020B0503020202020204" pitchFamily="34" charset="0"/>
                        </a:rPr>
                        <a:t>agarcia3@wpi.edu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rgbClr val="002060"/>
                          </a:solidFill>
                          <a:latin typeface="Agency FB" panose="020B0503020202020204" pitchFamily="34" charset="0"/>
                        </a:rPr>
                        <a:t>Website</a:t>
                      </a:r>
                    </a:p>
                    <a:p>
                      <a:pPr lvl="1"/>
                      <a:r>
                        <a:rPr lang="en-US" dirty="0">
                          <a:solidFill>
                            <a:srgbClr val="002060"/>
                          </a:solidFill>
                          <a:latin typeface="Agency FB" panose="020B0503020202020204" pitchFamily="34" charset="0"/>
                          <a:hlinkClick r:id="rId2">
                            <a:extLst>
                              <a:ext uri="{A12FA001-AC4F-418D-AE19-62706E023703}">
                                <ahyp:hlinkClr xmlns:ahyp="http://schemas.microsoft.com/office/drawing/2018/hyperlinkcolor" val="tx"/>
                              </a:ext>
                            </a:extLst>
                          </a:hlinkClick>
                        </a:rPr>
                        <a:t>https://panamahitek.com</a:t>
                      </a:r>
                      <a:endParaRPr lang="en-US" dirty="0">
                        <a:solidFill>
                          <a:srgbClr val="002060"/>
                        </a:solidFill>
                        <a:latin typeface="Agency FB" panose="020B0503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078339"/>
                  </a:ext>
                </a:extLst>
              </a:tr>
            </a:tbl>
          </a:graphicData>
        </a:graphic>
      </p:graphicFrame>
    </p:spTree>
    <p:extLst>
      <p:ext uri="{BB962C8B-B14F-4D97-AF65-F5344CB8AC3E}">
        <p14:creationId xmlns:p14="http://schemas.microsoft.com/office/powerpoint/2010/main" val="318142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a:extLst>
              <a:ext uri="{FF2B5EF4-FFF2-40B4-BE49-F238E27FC236}">
                <a16:creationId xmlns:a16="http://schemas.microsoft.com/office/drawing/2014/main" id="{1D732335-9741-5FA2-639F-538C96732BD4}"/>
              </a:ext>
            </a:extLst>
          </p:cNvPr>
          <p:cNvPicPr>
            <a:picLocks noChangeAspect="1"/>
          </p:cNvPicPr>
          <p:nvPr/>
        </p:nvPicPr>
        <p:blipFill>
          <a:blip r:embed="rId2"/>
          <a:stretch>
            <a:fillRect/>
          </a:stretch>
        </p:blipFill>
        <p:spPr>
          <a:xfrm>
            <a:off x="3852153" y="95979"/>
            <a:ext cx="7877005" cy="6596991"/>
          </a:xfrm>
          <a:prstGeom prst="rect">
            <a:avLst/>
          </a:prstGeom>
          <a:ln>
            <a:noFill/>
          </a:ln>
        </p:spPr>
      </p:pic>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7">
            <a:extLst>
              <a:ext uri="{FF2B5EF4-FFF2-40B4-BE49-F238E27FC236}">
                <a16:creationId xmlns:a16="http://schemas.microsoft.com/office/drawing/2014/main" id="{4614E22F-4152-3DD6-E35E-95C5A16BA993}"/>
              </a:ext>
            </a:extLst>
          </p:cNvPr>
          <p:cNvSpPr/>
          <p:nvPr/>
        </p:nvSpPr>
        <p:spPr>
          <a:xfrm>
            <a:off x="244700" y="2890391"/>
            <a:ext cx="4560416" cy="1077218"/>
          </a:xfrm>
          <a:prstGeom prst="rect">
            <a:avLst/>
          </a:prstGeom>
        </p:spPr>
        <p:txBody>
          <a:bodyPr wrap="square">
            <a:spAutoFit/>
          </a:bodyPr>
          <a:lstStyle/>
          <a:p>
            <a:r>
              <a:rPr lang="es-ES" sz="3200" b="1" dirty="0">
                <a:solidFill>
                  <a:schemeClr val="accent4"/>
                </a:solidFill>
                <a:latin typeface="Agency FB" panose="020B0503020202020204" pitchFamily="34" charset="0"/>
              </a:rPr>
              <a:t>Machine </a:t>
            </a:r>
            <a:r>
              <a:rPr lang="es-ES" sz="3200" b="1" dirty="0" err="1">
                <a:solidFill>
                  <a:schemeClr val="accent4"/>
                </a:solidFill>
                <a:latin typeface="Agency FB" panose="020B0503020202020204" pitchFamily="34" charset="0"/>
              </a:rPr>
              <a:t>Learning</a:t>
            </a:r>
            <a:r>
              <a:rPr lang="es-ES" sz="3200" b="1" dirty="0">
                <a:solidFill>
                  <a:schemeClr val="accent4"/>
                </a:solidFill>
                <a:latin typeface="Agency FB" panose="020B0503020202020204" pitchFamily="34" charset="0"/>
              </a:rPr>
              <a:t> </a:t>
            </a:r>
          </a:p>
          <a:p>
            <a:r>
              <a:rPr lang="es-ES" sz="3200" dirty="0">
                <a:solidFill>
                  <a:schemeClr val="accent4"/>
                </a:solidFill>
                <a:latin typeface="Agency FB" panose="020B0503020202020204" pitchFamily="34" charset="0"/>
              </a:rPr>
              <a:t>como campo de estudio</a:t>
            </a:r>
            <a:endParaRPr lang="en-US" sz="3200" dirty="0">
              <a:solidFill>
                <a:schemeClr val="accent4"/>
              </a:solidFill>
              <a:latin typeface="Agency FB" panose="020B0503020202020204" pitchFamily="34" charset="0"/>
            </a:endParaRPr>
          </a:p>
        </p:txBody>
      </p:sp>
    </p:spTree>
    <p:extLst>
      <p:ext uri="{BB962C8B-B14F-4D97-AF65-F5344CB8AC3E}">
        <p14:creationId xmlns:p14="http://schemas.microsoft.com/office/powerpoint/2010/main" val="16495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10"/>
          </p:nvPr>
        </p:nvSpPr>
        <p:spPr/>
        <p:txBody>
          <a:bodyPr/>
          <a:lstStyle/>
          <a:p>
            <a:r>
              <a:rPr lang="en-US" sz="4400" dirty="0">
                <a:latin typeface="Agency FB" panose="020B0503020202020204" pitchFamily="34" charset="0"/>
              </a:rPr>
              <a:t>Reinforcement learning</a:t>
            </a:r>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256296" y="1803081"/>
            <a:ext cx="2195918" cy="4316301"/>
            <a:chOff x="4351496" y="0"/>
            <a:chExt cx="3489008" cy="6858000"/>
          </a:xfrm>
          <a:solidFill>
            <a:schemeClr val="accent1"/>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4" name="CuadroTexto 13">
            <a:extLst>
              <a:ext uri="{FF2B5EF4-FFF2-40B4-BE49-F238E27FC236}">
                <a16:creationId xmlns:a16="http://schemas.microsoft.com/office/drawing/2014/main" id="{823C3DAC-B8D7-E96C-86C1-4C5754FCE299}"/>
              </a:ext>
            </a:extLst>
          </p:cNvPr>
          <p:cNvSpPr txBox="1"/>
          <p:nvPr/>
        </p:nvSpPr>
        <p:spPr>
          <a:xfrm>
            <a:off x="2550815" y="1411846"/>
            <a:ext cx="9067776" cy="4190891"/>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Reinforcement</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1"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(Aprendizaje por Reforzamiento) es un enfoque de aprendizaje automático en el cual un agente aprende a tomar decisiones óptimas a través de la interacción con un entorno. </a:t>
            </a:r>
          </a:p>
          <a:p>
            <a:pPr marL="285750" indent="-285750">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El agente recibe señales de recompensa o castigo del entorno en respuesta a sus acciones y utiliza esta retroalimentación para aprender una estrategia que maximice las recompensas a largo plazo. </a:t>
            </a:r>
          </a:p>
          <a:p>
            <a:pPr marL="285750" indent="-285750">
              <a:lnSpc>
                <a:spcPct val="150000"/>
              </a:lnSpc>
              <a:buFont typeface="Wingdings" panose="05000000000000000000" pitchFamily="2" charset="2"/>
              <a:buChar char="ü"/>
            </a:pPr>
            <a:endParaRPr lang="es-ES"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s-ES" dirty="0">
                <a:solidFill>
                  <a:srgbClr val="002060"/>
                </a:solidFill>
                <a:latin typeface="Tahoma" panose="020B0604030504040204" pitchFamily="34" charset="0"/>
                <a:ea typeface="Tahoma" panose="020B0604030504040204" pitchFamily="34" charset="0"/>
                <a:cs typeface="Tahoma" panose="020B0604030504040204" pitchFamily="34" charset="0"/>
              </a:rPr>
              <a:t>Con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Reinforcement</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s-ES" b="0" i="0" dirty="0" err="1">
                <a:solidFill>
                  <a:srgbClr val="002060"/>
                </a:solidFill>
                <a:effectLst/>
                <a:latin typeface="Tahoma" panose="020B0604030504040204" pitchFamily="34" charset="0"/>
                <a:ea typeface="Tahoma" panose="020B0604030504040204" pitchFamily="34" charset="0"/>
                <a:cs typeface="Tahoma" panose="020B0604030504040204" pitchFamily="34" charset="0"/>
              </a:rPr>
              <a:t>Learning</a:t>
            </a:r>
            <a:r>
              <a:rPr lang="es-ES" b="0"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se trata de aprender a través de la experiencia y el refuerzo para lograr objetivos específicos en un entorno dinámico.</a:t>
            </a:r>
            <a:endParaRPr lang="es-ES" sz="1800" b="0" i="0" dirty="0">
              <a:solidFill>
                <a:srgbClr val="00206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9243786"/>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4737</TotalTime>
  <Words>4841</Words>
  <Application>Microsoft Office PowerPoint</Application>
  <PresentationFormat>Panorámica</PresentationFormat>
  <Paragraphs>655</Paragraphs>
  <Slides>78</Slides>
  <Notes>0</Notes>
  <HiddenSlides>0</HiddenSlides>
  <MMClips>1</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78</vt:i4>
      </vt:variant>
    </vt:vector>
  </HeadingPairs>
  <TitlesOfParts>
    <vt:vector size="87" baseType="lpstr">
      <vt:lpstr>Agency FB</vt:lpstr>
      <vt:lpstr>Arial</vt:lpstr>
      <vt:lpstr>Calibri</vt:lpstr>
      <vt:lpstr>Century Gothic</vt:lpstr>
      <vt:lpstr>Tahoma</vt:lpstr>
      <vt:lpstr>Wingdings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Antony García González</cp:lastModifiedBy>
  <cp:revision>117</cp:revision>
  <dcterms:created xsi:type="dcterms:W3CDTF">2018-04-24T17:14:44Z</dcterms:created>
  <dcterms:modified xsi:type="dcterms:W3CDTF">2023-08-17T21:11:48Z</dcterms:modified>
</cp:coreProperties>
</file>